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6858000" cx="12192000"/>
  <p:notesSz cx="6858000" cy="9144000"/>
  <p:embeddedFontLst>
    <p:embeddedFont>
      <p:font typeface="Quattrocento Sans"/>
      <p:regular r:id="rId23"/>
      <p:bold r:id="rId24"/>
      <p:italic r:id="rId25"/>
      <p:boldItalic r:id="rId26"/>
    </p:embeddedFont>
    <p:embeddedFont>
      <p:font typeface="Century Gothic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40">
          <p15:clr>
            <a:srgbClr val="A4A3A4"/>
          </p15:clr>
        </p15:guide>
        <p15:guide id="2" orient="horz" pos="144">
          <p15:clr>
            <a:srgbClr val="A4A3A4"/>
          </p15:clr>
        </p15:guide>
        <p15:guide id="3" orient="horz" pos="4104">
          <p15:clr>
            <a:srgbClr val="A4A3A4"/>
          </p15:clr>
        </p15:guide>
        <p15:guide id="4" pos="7440">
          <p15:clr>
            <a:srgbClr val="A4A3A4"/>
          </p15:clr>
        </p15:guide>
        <p15:guide id="5" orient="horz" pos="1417">
          <p15:clr>
            <a:srgbClr val="A4A3A4"/>
          </p15:clr>
        </p15:guide>
        <p15:guide id="6" orient="horz" pos="2376">
          <p15:clr>
            <a:srgbClr val="A4A3A4"/>
          </p15:clr>
        </p15:guide>
        <p15:guide id="7" pos="4824">
          <p15:clr>
            <a:srgbClr val="A4A3A4"/>
          </p15:clr>
        </p15:guide>
        <p15:guide id="8" pos="2016">
          <p15:clr>
            <a:srgbClr val="A4A3A4"/>
          </p15:clr>
        </p15:guide>
        <p15:guide id="9" orient="horz" pos="1680">
          <p15:clr>
            <a:srgbClr val="A4A3A4"/>
          </p15:clr>
        </p15:guide>
        <p15:guide id="10" orient="horz" pos="1008">
          <p15:clr>
            <a:srgbClr val="A4A3A4"/>
          </p15:clr>
        </p15:guide>
        <p15:guide id="11" pos="408">
          <p15:clr>
            <a:srgbClr val="A4A3A4"/>
          </p15:clr>
        </p15:guide>
        <p15:guide id="12" orient="horz" pos="792">
          <p15:clr>
            <a:srgbClr val="A4A3A4"/>
          </p15:clr>
        </p15:guide>
        <p15:guide id="13" orient="horz" pos="2760">
          <p15:clr>
            <a:srgbClr val="A4A3A4"/>
          </p15:clr>
        </p15:guide>
        <p15:guide id="14" orient="horz" pos="3024">
          <p15:clr>
            <a:srgbClr val="A4A3A4"/>
          </p15:clr>
        </p15:guide>
        <p15:guide id="15" pos="3840">
          <p15:clr>
            <a:srgbClr val="A4A3A4"/>
          </p15:clr>
        </p15:guide>
        <p15:guide id="16" orient="horz" pos="22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D65D3A8-28C5-4FF4-BF41-81A526F9776C}">
  <a:tblStyle styleId="{AD65D3A8-28C5-4FF4-BF41-81A526F977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40"/>
        <p:guide pos="144" orient="horz"/>
        <p:guide pos="4104" orient="horz"/>
        <p:guide pos="7440"/>
        <p:guide pos="1417" orient="horz"/>
        <p:guide pos="2376" orient="horz"/>
        <p:guide pos="4824"/>
        <p:guide pos="2016"/>
        <p:guide pos="1680" orient="horz"/>
        <p:guide pos="1008" orient="horz"/>
        <p:guide pos="408"/>
        <p:guide pos="792" orient="horz"/>
        <p:guide pos="2760" orient="horz"/>
        <p:guide pos="3024" orient="horz"/>
        <p:guide pos="3840"/>
        <p:guide pos="228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QuattrocentoSans-bold.fntdata"/><Relationship Id="rId23" Type="http://schemas.openxmlformats.org/officeDocument/2006/relationships/font" Target="fonts/Quattrocento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QuattrocentoSans-boldItalic.fntdata"/><Relationship Id="rId25" Type="http://schemas.openxmlformats.org/officeDocument/2006/relationships/font" Target="fonts/QuattrocentoSans-italic.fntdata"/><Relationship Id="rId28" Type="http://schemas.openxmlformats.org/officeDocument/2006/relationships/font" Target="fonts/CenturyGothic-bold.fntdata"/><Relationship Id="rId27" Type="http://schemas.openxmlformats.org/officeDocument/2006/relationships/font" Target="fonts/CenturyGothic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CenturyGothic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CenturyGothic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cf6000782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g35cf6000782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Màrqueting i Comunicació: Quina relació hi ha entre el nombre de contactes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realitzats durant aquesta campanya i la taxa d'èxit, i com podem optimitzar la freqüència de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contacte per maximitzar els resultats de les nostres campanyes de màrqueting?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35cf6000782_0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f77bec646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35f77bec646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Màrqueting i Comunicació: Quina relació hi ha entre el nombre de contactes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realitzats durant aquesta campanya i la taxa d'èxit, i com podem optimitzar la freqüència de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contacte per maximitzar els resultats de les nostres campanyes de màrqueting?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35f77bec646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5bb6abaa80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g35bb6abaa80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Finances i Risc Crediticio: Els clients amb préstecs i hipoteques tendeixen a tenir un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saldo mitjà més baix o més risc d'incompliment? Com hauríem d'ajustar les nostres ofertes 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estratègies de gestió de riscos en funció d'aquestes troballes?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g35bb6abaa80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35f776bbea_1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335f776bbea_1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Finances i Risc Crediticio: Els clients amb préstecs i hipoteques tendeixen a tenir un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saldo mitjà més baix o més risc d'incompliment? Com hauríem d'ajustar les nostres ofertes 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estratègies de gestió de riscos en funció d'aquestes troballes?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g335f776bbea_1_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60a9a1630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360a9a1630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Finances i Risc Crediticio: Els clients amb préstecs i hipoteques tendeixen a tenir un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saldo mitjà més baix o més risc d'incompliment? Com hauríem d'ajustar les nostres ofertes 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estratègies de gestió de riscos en funció d'aquestes troballes?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g360a9a16305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bca06c79b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g35bca06c79b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b90108a33_0_9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35b90108a33_0_9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35b90108a33_0_9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35f776bbea_1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335f776bbea_1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335f776bbea_1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85e363fd5_0_1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3585e363fd5_0_1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3585e363fd5_0_1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5921592c0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35921592c0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35921592c0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35f776bbea_1_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335f776bbea_1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Quines diferències hi ha en el comportament financer entre 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diferents segments demogràfics, i com podem utilitzar aquesta informació per personalitzar les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nostres ofertes?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335f776bbea_1_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f280a914f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35f280a914f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Quines diferències hi ha en el comportament financer entre 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diferents segments demogràfics, i com podem utilitzar aquesta informació per personalitzar les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nostres ofertes?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35f280a914f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280a914f_0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g35f280a914f_0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Quines diferències hi ha en el comportament financer entre 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diferents segments demogràfics, i com podem utilitzar aquesta informació per personalitzar les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nostres ofertes?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35f280a914f_0_3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f700aa38b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35f700aa38b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Quines diferències hi ha en el comportament financer entre 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diferents segments demogràfics, i com podem utilitzar aquesta informació per personalitzar les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nostres ofertes?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35f700aa38b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leyenda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l título" type="title">
  <p:cSld name="TITL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" name="Google Shape;23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ontenido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 blanco">
  <p:cSld name="1_En blanco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>
            <p:ph idx="2" type="pic"/>
          </p:nvPr>
        </p:nvSpPr>
        <p:spPr>
          <a:xfrm>
            <a:off x="4689139" y="2491272"/>
            <a:ext cx="2807036" cy="2804628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63" name="Google Shape;63;p9"/>
          <p:cNvSpPr/>
          <p:nvPr>
            <p:ph idx="3" type="pic"/>
          </p:nvPr>
        </p:nvSpPr>
        <p:spPr>
          <a:xfrm>
            <a:off x="1125882" y="2491272"/>
            <a:ext cx="2807036" cy="280462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9"/>
          <p:cNvSpPr/>
          <p:nvPr>
            <p:ph idx="4" type="pic"/>
          </p:nvPr>
        </p:nvSpPr>
        <p:spPr>
          <a:xfrm>
            <a:off x="8252396" y="2491272"/>
            <a:ext cx="2807036" cy="280462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  <a:defRPr b="0" i="0" sz="4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jp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26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27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jpg"/><Relationship Id="rId4" Type="http://schemas.openxmlformats.org/officeDocument/2006/relationships/image" Target="../media/image9.png"/><Relationship Id="rId5" Type="http://schemas.openxmlformats.org/officeDocument/2006/relationships/image" Target="../media/image17.png"/><Relationship Id="rId6" Type="http://schemas.openxmlformats.org/officeDocument/2006/relationships/hyperlink" Target="https://github.com/ITACADEMYprojectes/ProjecteData/tree/main/Equip_9" TargetMode="External"/><Relationship Id="rId7" Type="http://schemas.openxmlformats.org/officeDocument/2006/relationships/hyperlink" Target="https://github.com/users/ITACADEMYprojectes/projects/13/views/2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22.png"/><Relationship Id="rId6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6.png"/><Relationship Id="rId6" Type="http://schemas.openxmlformats.org/officeDocument/2006/relationships/image" Target="../media/image13.jpg"/><Relationship Id="rId7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29.png"/><Relationship Id="rId5" Type="http://schemas.openxmlformats.org/officeDocument/2006/relationships/image" Target="../media/image20.png"/><Relationship Id="rId6" Type="http://schemas.openxmlformats.org/officeDocument/2006/relationships/image" Target="../media/image7.png"/><Relationship Id="rId7" Type="http://schemas.openxmlformats.org/officeDocument/2006/relationships/image" Target="../media/image9.png"/><Relationship Id="rId8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a foto en blanco y negro de una ciudad&#10;&#10;Descripción generada automáticamente" id="96" name="Google Shape;9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97" name="Google Shape;97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1F2229">
                  <a:alpha val="91764"/>
                </a:srgbClr>
              </a:gs>
              <a:gs pos="20000">
                <a:srgbClr val="1F2229">
                  <a:alpha val="91764"/>
                </a:srgbClr>
              </a:gs>
              <a:gs pos="100000">
                <a:srgbClr val="1F2229">
                  <a:alpha val="60000"/>
                </a:srgbClr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4571699" y="3444075"/>
            <a:ext cx="3048600" cy="81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CFCFCF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5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E9 Bank</a:t>
            </a:r>
            <a:endParaRPr sz="2300"/>
          </a:p>
        </p:txBody>
      </p:sp>
      <p:sp>
        <p:nvSpPr>
          <p:cNvPr id="99" name="Google Shape;99;p14"/>
          <p:cNvSpPr txBox="1"/>
          <p:nvPr/>
        </p:nvSpPr>
        <p:spPr>
          <a:xfrm>
            <a:off x="4571705" y="4299330"/>
            <a:ext cx="3048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Reporte semanal</a:t>
            </a:r>
            <a:endParaRPr b="1"/>
          </a:p>
        </p:txBody>
      </p:sp>
      <p:pic>
        <p:nvPicPr>
          <p:cNvPr id="100" name="Google Shape;100;p14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7725" y="1911025"/>
            <a:ext cx="1656550" cy="165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4"/>
          <p:cNvSpPr txBox="1"/>
          <p:nvPr/>
        </p:nvSpPr>
        <p:spPr>
          <a:xfrm>
            <a:off x="4571705" y="4800592"/>
            <a:ext cx="3048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rgbClr val="BABAB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- 26</a:t>
            </a:r>
            <a:r>
              <a:rPr lang="es-ES" sz="1500">
                <a:solidFill>
                  <a:srgbClr val="BABAB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mayo 2025 -</a:t>
            </a:r>
            <a:endParaRPr sz="900">
              <a:solidFill>
                <a:srgbClr val="BABABA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"/>
          <p:cNvSpPr txBox="1"/>
          <p:nvPr/>
        </p:nvSpPr>
        <p:spPr>
          <a:xfrm>
            <a:off x="2391827" y="101650"/>
            <a:ext cx="6308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MARKETING Y COMUNICACIÓN</a:t>
            </a:r>
            <a:endParaRPr/>
          </a:p>
        </p:txBody>
      </p:sp>
      <p:sp>
        <p:nvSpPr>
          <p:cNvPr id="290" name="Google Shape;290;p23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" name="Google Shape;291;p23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</a:t>
            </a:r>
            <a:endParaRPr/>
          </a:p>
        </p:txBody>
      </p:sp>
      <p:sp>
        <p:nvSpPr>
          <p:cNvPr id="292" name="Google Shape;292;p23"/>
          <p:cNvSpPr/>
          <p:nvPr/>
        </p:nvSpPr>
        <p:spPr>
          <a:xfrm>
            <a:off x="1313" y="374671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9BA2AC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93" name="Google Shape;2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351" y="38475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0" y="944475"/>
            <a:ext cx="10132652" cy="595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3" title="ChatGPT Image 15 may 2025, 11_19_09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4"/>
          <p:cNvSpPr txBox="1"/>
          <p:nvPr/>
        </p:nvSpPr>
        <p:spPr>
          <a:xfrm>
            <a:off x="2391827" y="101650"/>
            <a:ext cx="6308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MARKETING Y COMUNICACIÓN</a:t>
            </a:r>
            <a:endParaRPr/>
          </a:p>
        </p:txBody>
      </p:sp>
      <p:sp>
        <p:nvSpPr>
          <p:cNvPr id="302" name="Google Shape;302;p24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3" name="Google Shape;303;p24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</a:t>
            </a:r>
            <a:endParaRPr/>
          </a:p>
        </p:txBody>
      </p:sp>
      <p:sp>
        <p:nvSpPr>
          <p:cNvPr id="304" name="Google Shape;304;p24"/>
          <p:cNvSpPr/>
          <p:nvPr/>
        </p:nvSpPr>
        <p:spPr>
          <a:xfrm>
            <a:off x="1313" y="374671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9BA2AC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05" name="Google Shape;30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351" y="38475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5650" y="872475"/>
            <a:ext cx="11755249" cy="6469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4" title="ChatGPT Image 15 may 2025, 11_19_09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/>
          <p:nvPr/>
        </p:nvSpPr>
        <p:spPr>
          <a:xfrm>
            <a:off x="3703518" y="165381"/>
            <a:ext cx="4785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FINANZAS Y RIESGO CREDITICIO</a:t>
            </a:r>
            <a:endParaRPr/>
          </a:p>
        </p:txBody>
      </p:sp>
      <p:sp>
        <p:nvSpPr>
          <p:cNvPr id="314" name="Google Shape;314;p25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15" name="Google Shape;315;p25"/>
          <p:cNvSpPr/>
          <p:nvPr/>
        </p:nvSpPr>
        <p:spPr>
          <a:xfrm>
            <a:off x="6938" y="358798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16" name="Google Shape;31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5" y="358800"/>
            <a:ext cx="470350" cy="470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7" name="Google Shape;317;p25"/>
          <p:cNvGrpSpPr/>
          <p:nvPr/>
        </p:nvGrpSpPr>
        <p:grpSpPr>
          <a:xfrm>
            <a:off x="1066753" y="1262006"/>
            <a:ext cx="10058550" cy="2332800"/>
            <a:chOff x="867953" y="1286706"/>
            <a:chExt cx="10058550" cy="2332800"/>
          </a:xfrm>
        </p:grpSpPr>
        <p:grpSp>
          <p:nvGrpSpPr>
            <p:cNvPr id="318" name="Google Shape;318;p25"/>
            <p:cNvGrpSpPr/>
            <p:nvPr/>
          </p:nvGrpSpPr>
          <p:grpSpPr>
            <a:xfrm>
              <a:off x="6022702" y="1286706"/>
              <a:ext cx="4903800" cy="2332800"/>
              <a:chOff x="768788" y="3215046"/>
              <a:chExt cx="4903800" cy="2332800"/>
            </a:xfrm>
          </p:grpSpPr>
          <p:sp>
            <p:nvSpPr>
              <p:cNvPr id="319" name="Google Shape;319;p25"/>
              <p:cNvSpPr/>
              <p:nvPr/>
            </p:nvSpPr>
            <p:spPr>
              <a:xfrm>
                <a:off x="768788" y="3215046"/>
                <a:ext cx="4903800" cy="2332800"/>
              </a:xfrm>
              <a:prstGeom prst="rect">
                <a:avLst/>
              </a:prstGeom>
              <a:solidFill>
                <a:srgbClr val="CFCFCF">
                  <a:alpha val="2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320" name="Google Shape;320;p25"/>
              <p:cNvGrpSpPr/>
              <p:nvPr/>
            </p:nvGrpSpPr>
            <p:grpSpPr>
              <a:xfrm>
                <a:off x="1799635" y="4086115"/>
                <a:ext cx="3160950" cy="1108200"/>
                <a:chOff x="1724665" y="3756214"/>
                <a:chExt cx="3160950" cy="1108200"/>
              </a:xfrm>
            </p:grpSpPr>
            <p:sp>
              <p:nvSpPr>
                <p:cNvPr id="321" name="Google Shape;321;p25"/>
                <p:cNvSpPr txBox="1"/>
                <p:nvPr/>
              </p:nvSpPr>
              <p:spPr>
                <a:xfrm>
                  <a:off x="1866715" y="3756214"/>
                  <a:ext cx="3018900" cy="1108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s-ES" sz="72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rPr>
                    <a:t>1.497 %</a:t>
                  </a:r>
                  <a:endParaRPr/>
                </a:p>
              </p:txBody>
            </p:sp>
            <p:cxnSp>
              <p:nvCxnSpPr>
                <p:cNvPr id="322" name="Google Shape;322;p25"/>
                <p:cNvCxnSpPr/>
                <p:nvPr/>
              </p:nvCxnSpPr>
              <p:spPr>
                <a:xfrm>
                  <a:off x="1724665" y="3903073"/>
                  <a:ext cx="0" cy="814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30353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sp>
            <p:nvSpPr>
              <p:cNvPr id="323" name="Google Shape;323;p25"/>
              <p:cNvSpPr txBox="1"/>
              <p:nvPr/>
            </p:nvSpPr>
            <p:spPr>
              <a:xfrm>
                <a:off x="1099713" y="3423416"/>
                <a:ext cx="4242000" cy="738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INCUMPLIMIENTO DE CRÉDITO</a:t>
                </a:r>
                <a:endParaRPr b="1"/>
              </a:p>
            </p:txBody>
          </p:sp>
        </p:grpSp>
        <p:grpSp>
          <p:nvGrpSpPr>
            <p:cNvPr id="324" name="Google Shape;324;p25"/>
            <p:cNvGrpSpPr/>
            <p:nvPr/>
          </p:nvGrpSpPr>
          <p:grpSpPr>
            <a:xfrm>
              <a:off x="867952" y="1286706"/>
              <a:ext cx="4903800" cy="2332800"/>
              <a:chOff x="867913" y="3748096"/>
              <a:chExt cx="4903800" cy="2332800"/>
            </a:xfrm>
          </p:grpSpPr>
          <p:sp>
            <p:nvSpPr>
              <p:cNvPr id="325" name="Google Shape;325;p25"/>
              <p:cNvSpPr/>
              <p:nvPr/>
            </p:nvSpPr>
            <p:spPr>
              <a:xfrm>
                <a:off x="867913" y="3748096"/>
                <a:ext cx="4903800" cy="2332800"/>
              </a:xfrm>
              <a:prstGeom prst="rect">
                <a:avLst/>
              </a:prstGeom>
              <a:solidFill>
                <a:srgbClr val="CFCFCF">
                  <a:alpha val="2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326" name="Google Shape;326;p25"/>
              <p:cNvGrpSpPr/>
              <p:nvPr/>
            </p:nvGrpSpPr>
            <p:grpSpPr>
              <a:xfrm>
                <a:off x="1599927" y="4695365"/>
                <a:ext cx="3781355" cy="1108200"/>
                <a:chOff x="1524957" y="4365464"/>
                <a:chExt cx="3781355" cy="1108200"/>
              </a:xfrm>
            </p:grpSpPr>
            <p:sp>
              <p:nvSpPr>
                <p:cNvPr id="327" name="Google Shape;327;p25"/>
                <p:cNvSpPr txBox="1"/>
                <p:nvPr/>
              </p:nvSpPr>
              <p:spPr>
                <a:xfrm>
                  <a:off x="1686812" y="4365464"/>
                  <a:ext cx="3619500" cy="1108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s-ES" sz="7200">
                      <a:latin typeface="Quattrocento Sans"/>
                      <a:ea typeface="Quattrocento Sans"/>
                      <a:cs typeface="Quattrocento Sans"/>
                      <a:sym typeface="Quattrocento Sans"/>
                    </a:rPr>
                    <a:t>1.508 k€</a:t>
                  </a:r>
                  <a:endParaRPr/>
                </a:p>
              </p:txBody>
            </p:sp>
            <p:cxnSp>
              <p:nvCxnSpPr>
                <p:cNvPr id="328" name="Google Shape;328;p25"/>
                <p:cNvCxnSpPr/>
                <p:nvPr/>
              </p:nvCxnSpPr>
              <p:spPr>
                <a:xfrm>
                  <a:off x="1524957" y="4512269"/>
                  <a:ext cx="0" cy="814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30353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sp>
            <p:nvSpPr>
              <p:cNvPr id="329" name="Google Shape;329;p25"/>
              <p:cNvSpPr txBox="1"/>
              <p:nvPr/>
            </p:nvSpPr>
            <p:spPr>
              <a:xfrm>
                <a:off x="1198838" y="3956466"/>
                <a:ext cx="4242000" cy="738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SALDO MEDIO</a:t>
                </a:r>
                <a:endParaRPr b="1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ANUAL</a:t>
                </a:r>
                <a:endParaRPr b="1"/>
              </a:p>
            </p:txBody>
          </p:sp>
        </p:grpSp>
      </p:grpSp>
      <p:graphicFrame>
        <p:nvGraphicFramePr>
          <p:cNvPr id="330" name="Google Shape;330;p25"/>
          <p:cNvGraphicFramePr/>
          <p:nvPr/>
        </p:nvGraphicFramePr>
        <p:xfrm>
          <a:off x="6504825" y="3902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{AD65D3A8-28C5-4FF4-BF41-81A526F9776C}</a:tableStyleId>
              </a:tblPr>
              <a:tblGrid>
                <a:gridCol w="1317650"/>
                <a:gridCol w="1022900"/>
              </a:tblGrid>
              <a:tr h="466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Nivel de riesgo</a:t>
                      </a:r>
                      <a:endParaRPr b="1"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CCED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% Clientes</a:t>
                      </a:r>
                      <a:endParaRPr b="1"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CCED1"/>
                    </a:solidFill>
                  </a:tcPr>
                </a:tc>
              </a:tr>
              <a:tr h="466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Muy Alto</a:t>
                      </a:r>
                      <a:endParaRPr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</a:t>
                      </a:r>
                      <a:endParaRPr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F1F1"/>
                    </a:solidFill>
                  </a:tcPr>
                </a:tc>
              </a:tr>
              <a:tr h="466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Alto</a:t>
                      </a:r>
                      <a:endParaRPr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13</a:t>
                      </a:r>
                      <a:endParaRPr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F1F1"/>
                    </a:solidFill>
                  </a:tcPr>
                </a:tc>
              </a:tr>
              <a:tr h="466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Moderado</a:t>
                      </a:r>
                      <a:endParaRPr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7</a:t>
                      </a:r>
                      <a:endParaRPr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F1F1"/>
                    </a:solidFill>
                  </a:tcPr>
                </a:tc>
              </a:tr>
              <a:tr h="466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Bajo</a:t>
                      </a:r>
                      <a:endParaRPr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80</a:t>
                      </a:r>
                      <a:endParaRPr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F1F1"/>
                    </a:solidFill>
                  </a:tcPr>
                </a:tc>
              </a:tr>
            </a:tbl>
          </a:graphicData>
        </a:graphic>
      </p:graphicFrame>
      <p:sp>
        <p:nvSpPr>
          <p:cNvPr id="331" name="Google Shape;331;p25"/>
          <p:cNvSpPr txBox="1"/>
          <p:nvPr/>
        </p:nvSpPr>
        <p:spPr>
          <a:xfrm>
            <a:off x="9345875" y="4747100"/>
            <a:ext cx="1478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NIVEL DE RIESGO</a:t>
            </a:r>
            <a:endParaRPr b="1"/>
          </a:p>
        </p:txBody>
      </p:sp>
      <p:cxnSp>
        <p:nvCxnSpPr>
          <p:cNvPr id="332" name="Google Shape;332;p25"/>
          <p:cNvCxnSpPr/>
          <p:nvPr/>
        </p:nvCxnSpPr>
        <p:spPr>
          <a:xfrm>
            <a:off x="9095617" y="4709300"/>
            <a:ext cx="0" cy="814500"/>
          </a:xfrm>
          <a:prstGeom prst="straightConnector1">
            <a:avLst/>
          </a:prstGeom>
          <a:noFill/>
          <a:ln cap="flat" cmpd="sng" w="9525">
            <a:solidFill>
              <a:srgbClr val="3035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33" name="Google Shape;333;p25"/>
          <p:cNvSpPr txBox="1"/>
          <p:nvPr/>
        </p:nvSpPr>
        <p:spPr>
          <a:xfrm>
            <a:off x="11810999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</a:t>
            </a:r>
            <a:endParaRPr/>
          </a:p>
        </p:txBody>
      </p:sp>
      <p:grpSp>
        <p:nvGrpSpPr>
          <p:cNvPr id="334" name="Google Shape;334;p25"/>
          <p:cNvGrpSpPr/>
          <p:nvPr/>
        </p:nvGrpSpPr>
        <p:grpSpPr>
          <a:xfrm>
            <a:off x="2732925" y="3623400"/>
            <a:ext cx="3619500" cy="3131450"/>
            <a:chOff x="2732925" y="3547200"/>
            <a:chExt cx="3619500" cy="3131450"/>
          </a:xfrm>
        </p:grpSpPr>
        <p:pic>
          <p:nvPicPr>
            <p:cNvPr id="335" name="Google Shape;335;p25" title="distribución de clientes por tipo de producto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732925" y="3554450"/>
              <a:ext cx="3619500" cy="3124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6" name="Google Shape;336;p25"/>
            <p:cNvSpPr txBox="1"/>
            <p:nvPr/>
          </p:nvSpPr>
          <p:spPr>
            <a:xfrm>
              <a:off x="4474775" y="3547200"/>
              <a:ext cx="800700" cy="29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>
                  <a:solidFill>
                    <a:srgbClr val="6AA84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↑0.1%</a:t>
              </a:r>
              <a:endParaRPr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7" name="Google Shape;337;p25"/>
            <p:cNvSpPr txBox="1"/>
            <p:nvPr/>
          </p:nvSpPr>
          <p:spPr>
            <a:xfrm>
              <a:off x="2863650" y="6235325"/>
              <a:ext cx="800700" cy="29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>
                  <a:solidFill>
                    <a:srgbClr val="CC00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↓</a:t>
              </a:r>
              <a:r>
                <a:rPr lang="es-ES">
                  <a:solidFill>
                    <a:srgbClr val="CC00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0.1%</a:t>
              </a:r>
              <a:endParaRPr>
                <a:solidFill>
                  <a:srgbClr val="CC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38" name="Google Shape;338;p25"/>
          <p:cNvSpPr txBox="1"/>
          <p:nvPr/>
        </p:nvSpPr>
        <p:spPr>
          <a:xfrm>
            <a:off x="2800050" y="3267175"/>
            <a:ext cx="10953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CC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↓0.006 k€</a:t>
            </a:r>
            <a:endParaRPr sz="1600">
              <a:solidFill>
                <a:srgbClr val="CC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" name="Google Shape;339;p25"/>
          <p:cNvSpPr txBox="1"/>
          <p:nvPr/>
        </p:nvSpPr>
        <p:spPr>
          <a:xfrm>
            <a:off x="8106400" y="3280500"/>
            <a:ext cx="10953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CC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↑</a:t>
            </a:r>
            <a:r>
              <a:rPr lang="es-ES" sz="1600">
                <a:solidFill>
                  <a:srgbClr val="CC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0.005 %</a:t>
            </a:r>
            <a:endParaRPr sz="1600">
              <a:solidFill>
                <a:srgbClr val="CC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0" name="Google Shape;340;p25"/>
          <p:cNvSpPr txBox="1"/>
          <p:nvPr/>
        </p:nvSpPr>
        <p:spPr>
          <a:xfrm>
            <a:off x="712350" y="4562450"/>
            <a:ext cx="2151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 DE PRODUCTO CONTRATADO</a:t>
            </a:r>
            <a:endParaRPr b="1"/>
          </a:p>
        </p:txBody>
      </p:sp>
      <p:cxnSp>
        <p:nvCxnSpPr>
          <p:cNvPr id="341" name="Google Shape;341;p25"/>
          <p:cNvCxnSpPr/>
          <p:nvPr/>
        </p:nvCxnSpPr>
        <p:spPr>
          <a:xfrm>
            <a:off x="3030792" y="4709300"/>
            <a:ext cx="0" cy="814500"/>
          </a:xfrm>
          <a:prstGeom prst="straightConnector1">
            <a:avLst/>
          </a:prstGeom>
          <a:noFill/>
          <a:ln cap="flat" cmpd="sng" w="9525">
            <a:solidFill>
              <a:srgbClr val="30353F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6"/>
          <p:cNvSpPr txBox="1"/>
          <p:nvPr/>
        </p:nvSpPr>
        <p:spPr>
          <a:xfrm>
            <a:off x="3703518" y="165381"/>
            <a:ext cx="4785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FINANZAS Y RIESGO CREDITICIO</a:t>
            </a:r>
            <a:endParaRPr/>
          </a:p>
        </p:txBody>
      </p:sp>
      <p:sp>
        <p:nvSpPr>
          <p:cNvPr id="348" name="Google Shape;348;p26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9" name="Google Shape;349;p26"/>
          <p:cNvSpPr txBox="1"/>
          <p:nvPr/>
        </p:nvSpPr>
        <p:spPr>
          <a:xfrm>
            <a:off x="11811000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11</a:t>
            </a:r>
            <a:endParaRPr/>
          </a:p>
        </p:txBody>
      </p:sp>
      <p:sp>
        <p:nvSpPr>
          <p:cNvPr id="350" name="Google Shape;350;p26"/>
          <p:cNvSpPr/>
          <p:nvPr/>
        </p:nvSpPr>
        <p:spPr>
          <a:xfrm>
            <a:off x="6938" y="358798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51" name="Google Shape;3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5" y="358800"/>
            <a:ext cx="470350" cy="47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26" title="umbral de saldo por nivel de riesgo y perfil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125" y="1257306"/>
            <a:ext cx="9056256" cy="540262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6"/>
          <p:cNvSpPr txBox="1"/>
          <p:nvPr/>
        </p:nvSpPr>
        <p:spPr>
          <a:xfrm>
            <a:off x="9183800" y="1444400"/>
            <a:ext cx="2883000" cy="454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entury Gothic"/>
              <a:buChar char="❏"/>
            </a:pPr>
            <a:r>
              <a:rPr lang="es-ES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 analizaron </a:t>
            </a:r>
            <a:r>
              <a:rPr b="1" lang="es-ES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 niveles de riesgo</a:t>
            </a:r>
            <a:r>
              <a:rPr lang="es-ES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cada uno con su </a:t>
            </a:r>
            <a:r>
              <a:rPr b="1" lang="es-ES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umbral de saldo</a:t>
            </a:r>
            <a:r>
              <a:rPr lang="es-ES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asociado según el </a:t>
            </a:r>
            <a:r>
              <a:rPr b="1" lang="es-ES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perfil </a:t>
            </a:r>
            <a:r>
              <a:rPr lang="es-ES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crediticio.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entury Gothic"/>
              <a:buChar char="❏"/>
            </a:pPr>
            <a:r>
              <a:rPr lang="es-ES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El tipo de </a:t>
            </a:r>
            <a:r>
              <a:rPr b="1" lang="es-ES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producto hipotecario no influye </a:t>
            </a:r>
            <a:r>
              <a:rPr lang="es-ES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significativamente en el riesgo de impago, según el modelo.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7"/>
          <p:cNvSpPr txBox="1"/>
          <p:nvPr/>
        </p:nvSpPr>
        <p:spPr>
          <a:xfrm>
            <a:off x="3703518" y="165381"/>
            <a:ext cx="4785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FINANZAS Y RIESGO CREDITICIO</a:t>
            </a:r>
            <a:endParaRPr/>
          </a:p>
        </p:txBody>
      </p:sp>
      <p:sp>
        <p:nvSpPr>
          <p:cNvPr id="360" name="Google Shape;360;p27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1" name="Google Shape;361;p27"/>
          <p:cNvSpPr txBox="1"/>
          <p:nvPr/>
        </p:nvSpPr>
        <p:spPr>
          <a:xfrm>
            <a:off x="11811000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12</a:t>
            </a:r>
            <a:endParaRPr/>
          </a:p>
        </p:txBody>
      </p:sp>
      <p:sp>
        <p:nvSpPr>
          <p:cNvPr id="362" name="Google Shape;362;p27"/>
          <p:cNvSpPr/>
          <p:nvPr/>
        </p:nvSpPr>
        <p:spPr>
          <a:xfrm>
            <a:off x="6938" y="358798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63" name="Google Shape;3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5" y="358800"/>
            <a:ext cx="470350" cy="47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27" title="distribución actual de sald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02975"/>
            <a:ext cx="5814269" cy="493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7" title="distribución actual de clientes según riesg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9143" y="1302975"/>
            <a:ext cx="5055457" cy="493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8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1" name="Google Shape;371;p28"/>
          <p:cNvSpPr txBox="1"/>
          <p:nvPr/>
        </p:nvSpPr>
        <p:spPr>
          <a:xfrm>
            <a:off x="11832403" y="6481175"/>
            <a:ext cx="44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13</a:t>
            </a:r>
            <a:endParaRPr/>
          </a:p>
        </p:txBody>
      </p:sp>
      <p:pic>
        <p:nvPicPr>
          <p:cNvPr id="372" name="Google Shape;372;p28" title="ChatGPT Image 15 may 2025, 11_19_0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28"/>
          <p:cNvSpPr txBox="1"/>
          <p:nvPr/>
        </p:nvSpPr>
        <p:spPr>
          <a:xfrm>
            <a:off x="3703518" y="165381"/>
            <a:ext cx="4785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PROPUESTAS DE NEGOCIO</a:t>
            </a:r>
            <a:endParaRPr b="1" sz="32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74" name="Google Shape;374;p28"/>
          <p:cNvGrpSpPr/>
          <p:nvPr/>
        </p:nvGrpSpPr>
        <p:grpSpPr>
          <a:xfrm>
            <a:off x="381325" y="1299300"/>
            <a:ext cx="10613090" cy="1270294"/>
            <a:chOff x="428089" y="1373355"/>
            <a:chExt cx="7433697" cy="629700"/>
          </a:xfrm>
        </p:grpSpPr>
        <p:sp>
          <p:nvSpPr>
            <p:cNvPr id="375" name="Google Shape;375;p28"/>
            <p:cNvSpPr txBox="1"/>
            <p:nvPr/>
          </p:nvSpPr>
          <p:spPr>
            <a:xfrm>
              <a:off x="428089" y="1373355"/>
              <a:ext cx="2848500" cy="629700"/>
            </a:xfrm>
            <a:prstGeom prst="rect">
              <a:avLst/>
            </a:prstGeom>
            <a:solidFill>
              <a:srgbClr val="4FD0DB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32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Perfil del</a:t>
              </a:r>
              <a:endParaRPr sz="3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32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cliente</a:t>
              </a:r>
              <a:endParaRPr sz="3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6" name="Google Shape;376;p28"/>
            <p:cNvSpPr txBox="1"/>
            <p:nvPr/>
          </p:nvSpPr>
          <p:spPr>
            <a:xfrm>
              <a:off x="3276586" y="1407448"/>
              <a:ext cx="4585200" cy="575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4FD0DB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377" name="Google Shape;377;p28"/>
          <p:cNvGrpSpPr/>
          <p:nvPr/>
        </p:nvGrpSpPr>
        <p:grpSpPr>
          <a:xfrm>
            <a:off x="381001" y="3083338"/>
            <a:ext cx="11271297" cy="1270294"/>
            <a:chOff x="260053" y="2257726"/>
            <a:chExt cx="7693193" cy="629700"/>
          </a:xfrm>
        </p:grpSpPr>
        <p:sp>
          <p:nvSpPr>
            <p:cNvPr id="378" name="Google Shape;378;p28"/>
            <p:cNvSpPr txBox="1"/>
            <p:nvPr/>
          </p:nvSpPr>
          <p:spPr>
            <a:xfrm>
              <a:off x="260053" y="2257726"/>
              <a:ext cx="2796300" cy="629700"/>
            </a:xfrm>
            <a:prstGeom prst="rect">
              <a:avLst/>
            </a:prstGeom>
            <a:solidFill>
              <a:srgbClr val="9BA2AC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33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Marketing y comunicación</a:t>
              </a:r>
              <a:endParaRPr sz="3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9" name="Google Shape;379;p28"/>
            <p:cNvSpPr txBox="1"/>
            <p:nvPr/>
          </p:nvSpPr>
          <p:spPr>
            <a:xfrm>
              <a:off x="3056346" y="2257732"/>
              <a:ext cx="4896900" cy="618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-307975" lvl="0" marL="45720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50"/>
                <a:buFont typeface="Century Gothic"/>
                <a:buChar char="●"/>
              </a:pPr>
              <a:r>
                <a:rPr b="1" lang="es-ES" sz="1250">
                  <a:solidFill>
                    <a:schemeClr val="dk1"/>
                  </a:solidFill>
                  <a:highlight>
                    <a:schemeClr val="lt1"/>
                  </a:highlight>
                  <a:latin typeface="Century Gothic"/>
                  <a:ea typeface="Century Gothic"/>
                  <a:cs typeface="Century Gothic"/>
                  <a:sym typeface="Century Gothic"/>
                </a:rPr>
                <a:t>Priorizar viernes y sábado</a:t>
              </a:r>
              <a:endParaRPr b="1" sz="1250">
                <a:solidFill>
                  <a:schemeClr val="dk1"/>
                </a:solidFill>
                <a:highlight>
                  <a:schemeClr val="lt1"/>
                </a:highlight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-307975" lvl="0" marL="45720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50"/>
                <a:buFont typeface="Century Gothic"/>
                <a:buChar char="●"/>
              </a:pPr>
              <a:r>
                <a:rPr b="1" lang="es-ES" sz="1250">
                  <a:solidFill>
                    <a:schemeClr val="dk1"/>
                  </a:solidFill>
                  <a:highlight>
                    <a:schemeClr val="lt1"/>
                  </a:highlight>
                  <a:latin typeface="Century Gothic"/>
                  <a:ea typeface="Century Gothic"/>
                  <a:cs typeface="Century Gothic"/>
                  <a:sym typeface="Century Gothic"/>
                </a:rPr>
                <a:t>Evitar campañas prioritarias en jueves</a:t>
              </a:r>
              <a:r>
                <a:rPr lang="es-ES" sz="1250">
                  <a:solidFill>
                    <a:schemeClr val="dk1"/>
                  </a:solidFill>
                  <a:highlight>
                    <a:schemeClr val="lt1"/>
                  </a:highlight>
                  <a:latin typeface="Century Gothic"/>
                  <a:ea typeface="Century Gothic"/>
                  <a:cs typeface="Century Gothic"/>
                  <a:sym typeface="Century Gothic"/>
                </a:rPr>
                <a:t>, pues presentan el peor rendimiento</a:t>
              </a:r>
              <a:endParaRPr sz="1250">
                <a:solidFill>
                  <a:schemeClr val="dk1"/>
                </a:solidFill>
                <a:highlight>
                  <a:schemeClr val="lt1"/>
                </a:highlight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-307975" lvl="0" marL="45720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50"/>
                <a:buFont typeface="Century Gothic"/>
                <a:buChar char="●"/>
              </a:pPr>
              <a:r>
                <a:rPr lang="es-ES" sz="1250">
                  <a:solidFill>
                    <a:schemeClr val="dk1"/>
                  </a:solidFill>
                  <a:highlight>
                    <a:schemeClr val="lt1"/>
                  </a:highlight>
                  <a:latin typeface="Century Gothic"/>
                  <a:ea typeface="Century Gothic"/>
                  <a:cs typeface="Century Gothic"/>
                  <a:sym typeface="Century Gothic"/>
                </a:rPr>
                <a:t>Comenzar la semana (lunes-martes) con contactos suaves o pruebas A/B.</a:t>
              </a:r>
              <a:endParaRPr sz="1250">
                <a:solidFill>
                  <a:schemeClr val="dk1"/>
                </a:solidFill>
                <a:highlight>
                  <a:schemeClr val="lt1"/>
                </a:highlight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-307975" lvl="0" marL="45720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50"/>
                <a:buFont typeface="Century Gothic"/>
                <a:buChar char="●"/>
              </a:pPr>
              <a:r>
                <a:rPr lang="es-ES" sz="1250">
                  <a:solidFill>
                    <a:schemeClr val="dk1"/>
                  </a:solidFill>
                  <a:highlight>
                    <a:schemeClr val="lt1"/>
                  </a:highlight>
                  <a:latin typeface="Century Gothic"/>
                  <a:ea typeface="Century Gothic"/>
                  <a:cs typeface="Century Gothic"/>
                  <a:sym typeface="Century Gothic"/>
                </a:rPr>
                <a:t>Reservar </a:t>
              </a:r>
              <a:r>
                <a:rPr b="1" lang="es-ES" sz="1250">
                  <a:solidFill>
                    <a:schemeClr val="dk1"/>
                  </a:solidFill>
                  <a:highlight>
                    <a:schemeClr val="lt1"/>
                  </a:highlight>
                  <a:latin typeface="Century Gothic"/>
                  <a:ea typeface="Century Gothic"/>
                  <a:cs typeface="Century Gothic"/>
                  <a:sym typeface="Century Gothic"/>
                </a:rPr>
                <a:t>viernes-sábado para cerrar ventas</a:t>
              </a:r>
              <a:r>
                <a:rPr lang="es-ES" sz="1250">
                  <a:solidFill>
                    <a:schemeClr val="dk1"/>
                  </a:solidFill>
                  <a:highlight>
                    <a:schemeClr val="lt1"/>
                  </a:highlight>
                  <a:latin typeface="Century Gothic"/>
                  <a:ea typeface="Century Gothic"/>
                  <a:cs typeface="Century Gothic"/>
                  <a:sym typeface="Century Gothic"/>
                </a:rPr>
                <a:t> o reforzar campañas.</a:t>
              </a:r>
              <a:endParaRPr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380" name="Google Shape;380;p28"/>
          <p:cNvGrpSpPr/>
          <p:nvPr/>
        </p:nvGrpSpPr>
        <p:grpSpPr>
          <a:xfrm>
            <a:off x="380990" y="4860619"/>
            <a:ext cx="11370365" cy="1270294"/>
            <a:chOff x="224209" y="3138831"/>
            <a:chExt cx="7419003" cy="629700"/>
          </a:xfrm>
        </p:grpSpPr>
        <p:sp>
          <p:nvSpPr>
            <p:cNvPr id="381" name="Google Shape;381;p28"/>
            <p:cNvSpPr txBox="1"/>
            <p:nvPr/>
          </p:nvSpPr>
          <p:spPr>
            <a:xfrm>
              <a:off x="224209" y="3138831"/>
              <a:ext cx="2700300" cy="629700"/>
            </a:xfrm>
            <a:prstGeom prst="rect">
              <a:avLst/>
            </a:prstGeom>
            <a:solidFill>
              <a:srgbClr val="30353F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32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Finanzas y riesgo</a:t>
              </a:r>
              <a:r>
                <a:rPr lang="es-ES" sz="32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</a:t>
              </a:r>
              <a:r>
                <a:rPr lang="es-ES" sz="32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crediticio</a:t>
              </a:r>
              <a:endParaRPr sz="3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2" name="Google Shape;382;p28"/>
            <p:cNvSpPr txBox="1"/>
            <p:nvPr/>
          </p:nvSpPr>
          <p:spPr>
            <a:xfrm>
              <a:off x="2924512" y="3180659"/>
              <a:ext cx="4718700" cy="5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-311150" lvl="0" marL="45720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entury Gothic"/>
                <a:buChar char="●"/>
              </a:pPr>
              <a:r>
                <a:rPr lang="es-ES" sz="13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Sistema de </a:t>
              </a:r>
              <a:r>
                <a:rPr b="1" lang="es-ES" sz="13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alertas automáticas </a:t>
              </a:r>
              <a:r>
                <a:rPr lang="es-ES" sz="13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para clientes en riesgo</a:t>
              </a:r>
              <a:endParaRPr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entury Gothic"/>
                <a:buChar char="●"/>
              </a:pPr>
              <a:r>
                <a:rPr b="1" lang="es-ES" sz="13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Restringir nuevos préstamos</a:t>
              </a:r>
              <a:r>
                <a:rPr lang="es-ES" sz="13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a perfiles con saldo bajo o probabilidad de impago alta</a:t>
              </a:r>
              <a:endParaRPr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entury Gothic"/>
                <a:buChar char="●"/>
              </a:pPr>
              <a:r>
                <a:rPr b="1" lang="es-ES" sz="13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Promoción </a:t>
              </a:r>
              <a:r>
                <a:rPr lang="es-ES" sz="13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de productos seguros a </a:t>
              </a:r>
              <a:r>
                <a:rPr b="1" lang="es-ES" sz="13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perfiles solventes</a:t>
              </a:r>
              <a:endParaRPr b="1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id="383" name="Google Shape;38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48025" y="1600200"/>
            <a:ext cx="800750" cy="7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8924" y="3314750"/>
            <a:ext cx="800750" cy="80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3325" y="5239050"/>
            <a:ext cx="714600" cy="7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28"/>
          <p:cNvSpPr txBox="1"/>
          <p:nvPr/>
        </p:nvSpPr>
        <p:spPr>
          <a:xfrm>
            <a:off x="4466100" y="1306150"/>
            <a:ext cx="72852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Segmentar</a:t>
            </a:r>
            <a:r>
              <a:rPr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les campanyes per clúster:</a:t>
            </a:r>
            <a:endParaRPr sz="13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entury Gothic"/>
              <a:buChar char="-"/>
            </a:pPr>
            <a:r>
              <a:rPr b="1"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Grans</a:t>
            </a:r>
            <a:r>
              <a:rPr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Productes fiables i premium en canals tradicionals.</a:t>
            </a:r>
            <a:endParaRPr sz="13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entury Gothic"/>
              <a:buChar char="-"/>
            </a:pPr>
            <a:r>
              <a:rPr b="1"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Joves</a:t>
            </a:r>
            <a:r>
              <a:rPr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Productes digitals i flexibles amb promocions a xarxes.</a:t>
            </a:r>
            <a:endParaRPr sz="13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entury Gothic"/>
              <a:buChar char="-"/>
            </a:pPr>
            <a:r>
              <a:rPr b="1"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Treballadors</a:t>
            </a:r>
            <a:r>
              <a:rPr b="1"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estable</a:t>
            </a:r>
            <a:r>
              <a:rPr lang="es-ES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s: Productes per a seguretat futura amb comunicació híbrida. </a:t>
            </a:r>
            <a:endParaRPr sz="13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"/>
            <a:ext cx="12192000" cy="6857999"/>
          </a:xfrm>
          <a:custGeom>
            <a:rect b="b" l="l" r="r" t="t"/>
            <a:pathLst>
              <a:path extrusionOk="0" h="6857999" w="12192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93" name="Google Shape;393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1F2229">
                  <a:alpha val="91764"/>
                </a:srgbClr>
              </a:gs>
              <a:gs pos="20000">
                <a:srgbClr val="1F2229">
                  <a:alpha val="91764"/>
                </a:srgbClr>
              </a:gs>
              <a:gs pos="100000">
                <a:srgbClr val="1F2229">
                  <a:alpha val="6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94" name="Google Shape;394;p29"/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395" name="Google Shape;395;p29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97" name="Google Shape;397;p29"/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98" name="Google Shape;398;p29"/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lt1">
              <a:alpha val="2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99" name="Google Shape;399;p29"/>
          <p:cNvSpPr txBox="1"/>
          <p:nvPr/>
        </p:nvSpPr>
        <p:spPr>
          <a:xfrm>
            <a:off x="4717417" y="3059668"/>
            <a:ext cx="2757165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4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GRACIAS</a:t>
            </a:r>
            <a:endParaRPr/>
          </a:p>
        </p:txBody>
      </p:sp>
      <p:pic>
        <p:nvPicPr>
          <p:cNvPr id="400" name="Google Shape;400;p29" title="ChatGPT Image 15 may 2025, 11_19_09.png"/>
          <p:cNvPicPr preferRelativeResize="0"/>
          <p:nvPr/>
        </p:nvPicPr>
        <p:blipFill>
          <a:blip r:embed="rId4">
            <a:alphaModFix amt="78000"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1" name="Google Shape;401;p29"/>
          <p:cNvGrpSpPr/>
          <p:nvPr/>
        </p:nvGrpSpPr>
        <p:grpSpPr>
          <a:xfrm>
            <a:off x="8250150" y="6222150"/>
            <a:ext cx="3881525" cy="585904"/>
            <a:chOff x="1894925" y="5596350"/>
            <a:chExt cx="3881525" cy="585904"/>
          </a:xfrm>
        </p:grpSpPr>
        <p:pic>
          <p:nvPicPr>
            <p:cNvPr id="402" name="Google Shape;402;p2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94925" y="5596354"/>
              <a:ext cx="574313" cy="585900"/>
            </a:xfrm>
            <a:prstGeom prst="rect">
              <a:avLst/>
            </a:prstGeom>
            <a:gradFill>
              <a:gsLst>
                <a:gs pos="0">
                  <a:srgbClr val="1F2229">
                    <a:alpha val="91764"/>
                  </a:srgbClr>
                </a:gs>
                <a:gs pos="20000">
                  <a:srgbClr val="1F2229">
                    <a:alpha val="91764"/>
                  </a:srgbClr>
                </a:gs>
                <a:gs pos="100000">
                  <a:srgbClr val="1F2229">
                    <a:alpha val="60000"/>
                  </a:srgbClr>
                </a:gs>
              </a:gsLst>
              <a:lin ang="16200038" scaled="0"/>
            </a:gradFill>
            <a:ln>
              <a:noFill/>
            </a:ln>
          </p:spPr>
        </p:pic>
        <p:sp>
          <p:nvSpPr>
            <p:cNvPr id="403" name="Google Shape;403;p29"/>
            <p:cNvSpPr txBox="1"/>
            <p:nvPr/>
          </p:nvSpPr>
          <p:spPr>
            <a:xfrm>
              <a:off x="2469250" y="5596350"/>
              <a:ext cx="3307200" cy="58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u="sng">
                  <a:solidFill>
                    <a:srgbClr val="CECECE"/>
                  </a:solidFill>
                  <a:latin typeface="Century Gothic"/>
                  <a:ea typeface="Century Gothic"/>
                  <a:cs typeface="Century Gothic"/>
                  <a:sym typeface="Century Gothic"/>
                  <a:hlinkClick r:id="rId6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GitHub – Carpeta Equipo 9</a:t>
              </a:r>
              <a:endParaRPr sz="1200">
                <a:solidFill>
                  <a:srgbClr val="CECECE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u="sng">
                  <a:solidFill>
                    <a:srgbClr val="CECECE"/>
                  </a:solidFill>
                  <a:latin typeface="Century Gothic"/>
                  <a:ea typeface="Century Gothic"/>
                  <a:cs typeface="Century Gothic"/>
                  <a:sym typeface="Century Gothic"/>
                  <a:hlinkClick r:id="rId7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GitHub Project Board – Gestión de Tareas</a:t>
              </a:r>
              <a:endParaRPr sz="1200">
                <a:solidFill>
                  <a:srgbClr val="CECECE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CECECE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/>
        </p:nvSpPr>
        <p:spPr>
          <a:xfrm>
            <a:off x="3703518" y="165381"/>
            <a:ext cx="4785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90025" y="2949763"/>
            <a:ext cx="424800" cy="42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675" y="2916600"/>
            <a:ext cx="488400" cy="48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 title="estructura equip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72125"/>
            <a:ext cx="12527501" cy="683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/>
          </a:p>
        </p:txBody>
      </p:sp>
      <p:pic>
        <p:nvPicPr>
          <p:cNvPr id="113" name="Google Shape;113;p15" title="ChatGPT Image 15 may 2025, 11_19_09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/>
          <p:nvPr/>
        </p:nvSpPr>
        <p:spPr>
          <a:xfrm>
            <a:off x="4787268" y="1414066"/>
            <a:ext cx="2617398" cy="1729382"/>
          </a:xfrm>
          <a:prstGeom prst="rect">
            <a:avLst/>
          </a:prstGeom>
          <a:gradFill>
            <a:gsLst>
              <a:gs pos="0">
                <a:srgbClr val="939CAB"/>
              </a:gs>
              <a:gs pos="54000">
                <a:srgbClr val="939CAB"/>
              </a:gs>
              <a:gs pos="100000">
                <a:srgbClr val="667181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5858249" y="1099555"/>
            <a:ext cx="506400" cy="522000"/>
          </a:xfrm>
          <a:prstGeom prst="ellipse">
            <a:avLst/>
          </a:prstGeom>
          <a:solidFill>
            <a:srgbClr val="43CDD9"/>
          </a:soli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1903668" y="1414066"/>
            <a:ext cx="2617500" cy="1729500"/>
          </a:xfrm>
          <a:prstGeom prst="rect">
            <a:avLst/>
          </a:prstGeom>
          <a:gradFill>
            <a:gsLst>
              <a:gs pos="0">
                <a:srgbClr val="939CAB"/>
              </a:gs>
              <a:gs pos="54000">
                <a:srgbClr val="939CAB"/>
              </a:gs>
              <a:gs pos="100000">
                <a:srgbClr val="667181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2959180" y="1099548"/>
            <a:ext cx="506400" cy="522000"/>
          </a:xfrm>
          <a:prstGeom prst="ellipse">
            <a:avLst/>
          </a:prstGeom>
          <a:solidFill>
            <a:srgbClr val="30353F"/>
          </a:soli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3703518" y="165381"/>
            <a:ext cx="478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SITUACIÓN GENERAL</a:t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/>
          </a:p>
        </p:txBody>
      </p:sp>
      <p:grpSp>
        <p:nvGrpSpPr>
          <p:cNvPr id="126" name="Google Shape;126;p16"/>
          <p:cNvGrpSpPr/>
          <p:nvPr/>
        </p:nvGrpSpPr>
        <p:grpSpPr>
          <a:xfrm>
            <a:off x="867915" y="3585131"/>
            <a:ext cx="10456130" cy="2332800"/>
            <a:chOff x="867913" y="3748096"/>
            <a:chExt cx="10456130" cy="2332800"/>
          </a:xfrm>
        </p:grpSpPr>
        <p:sp>
          <p:nvSpPr>
            <p:cNvPr id="127" name="Google Shape;127;p16"/>
            <p:cNvSpPr/>
            <p:nvPr/>
          </p:nvSpPr>
          <p:spPr>
            <a:xfrm>
              <a:off x="6420243" y="3748096"/>
              <a:ext cx="4903800" cy="2332800"/>
            </a:xfrm>
            <a:prstGeom prst="rect">
              <a:avLst/>
            </a:prstGeom>
            <a:solidFill>
              <a:srgbClr val="CFCFCF">
                <a:alpha val="2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28" name="Google Shape;128;p16"/>
            <p:cNvGrpSpPr/>
            <p:nvPr/>
          </p:nvGrpSpPr>
          <p:grpSpPr>
            <a:xfrm>
              <a:off x="867913" y="3748096"/>
              <a:ext cx="4903800" cy="2332800"/>
              <a:chOff x="867913" y="3748096"/>
              <a:chExt cx="4903800" cy="2332800"/>
            </a:xfrm>
          </p:grpSpPr>
          <p:sp>
            <p:nvSpPr>
              <p:cNvPr id="129" name="Google Shape;129;p16"/>
              <p:cNvSpPr/>
              <p:nvPr/>
            </p:nvSpPr>
            <p:spPr>
              <a:xfrm>
                <a:off x="867913" y="3748096"/>
                <a:ext cx="4903800" cy="2332800"/>
              </a:xfrm>
              <a:prstGeom prst="rect">
                <a:avLst/>
              </a:prstGeom>
              <a:solidFill>
                <a:srgbClr val="CFCFCF">
                  <a:alpha val="2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130" name="Google Shape;130;p16"/>
              <p:cNvGrpSpPr/>
              <p:nvPr/>
            </p:nvGrpSpPr>
            <p:grpSpPr>
              <a:xfrm>
                <a:off x="2226185" y="4695365"/>
                <a:ext cx="2562037" cy="1108200"/>
                <a:chOff x="2151216" y="4365464"/>
                <a:chExt cx="2562038" cy="1108200"/>
              </a:xfrm>
            </p:grpSpPr>
            <p:sp>
              <p:nvSpPr>
                <p:cNvPr id="131" name="Google Shape;131;p16"/>
                <p:cNvSpPr txBox="1"/>
                <p:nvPr/>
              </p:nvSpPr>
              <p:spPr>
                <a:xfrm>
                  <a:off x="2270653" y="4365464"/>
                  <a:ext cx="2442600" cy="1108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-ES" sz="72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rPr>
                    <a:t>48</a:t>
                  </a:r>
                  <a:r>
                    <a:rPr i="0" lang="es-ES" sz="7200" u="none" cap="none" strike="noStrike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rPr>
                    <a:t> %</a:t>
                  </a:r>
                  <a:endParaRPr/>
                </a:p>
              </p:txBody>
            </p:sp>
            <p:cxnSp>
              <p:nvCxnSpPr>
                <p:cNvPr id="132" name="Google Shape;132;p16"/>
                <p:cNvCxnSpPr/>
                <p:nvPr/>
              </p:nvCxnSpPr>
              <p:spPr>
                <a:xfrm>
                  <a:off x="2151216" y="4512273"/>
                  <a:ext cx="0" cy="814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30353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sp>
            <p:nvSpPr>
              <p:cNvPr id="133" name="Google Shape;133;p16"/>
              <p:cNvSpPr txBox="1"/>
              <p:nvPr/>
            </p:nvSpPr>
            <p:spPr>
              <a:xfrm>
                <a:off x="1198838" y="3956466"/>
                <a:ext cx="4242000" cy="738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KPI 1: </a:t>
                </a:r>
                <a:r>
                  <a:rPr b="1" i="0" lang="es-ES" sz="2400" u="none" cap="none" strike="noStrike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PORCENTAJE DE </a:t>
                </a: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CONVERSIÓN A DEPÓSITO</a:t>
                </a:r>
                <a:endParaRPr b="1"/>
              </a:p>
            </p:txBody>
          </p:sp>
        </p:grpSp>
      </p:grpSp>
      <p:grpSp>
        <p:nvGrpSpPr>
          <p:cNvPr id="134" name="Google Shape;134;p16"/>
          <p:cNvGrpSpPr/>
          <p:nvPr/>
        </p:nvGrpSpPr>
        <p:grpSpPr>
          <a:xfrm>
            <a:off x="6714065" y="3827976"/>
            <a:ext cx="4242000" cy="1847049"/>
            <a:chOff x="1198838" y="3956466"/>
            <a:chExt cx="4242000" cy="1847049"/>
          </a:xfrm>
        </p:grpSpPr>
        <p:grpSp>
          <p:nvGrpSpPr>
            <p:cNvPr id="135" name="Google Shape;135;p16"/>
            <p:cNvGrpSpPr/>
            <p:nvPr/>
          </p:nvGrpSpPr>
          <p:grpSpPr>
            <a:xfrm>
              <a:off x="1241273" y="4695315"/>
              <a:ext cx="2081400" cy="1108200"/>
              <a:chOff x="1166303" y="4365414"/>
              <a:chExt cx="2081400" cy="1108200"/>
            </a:xfrm>
          </p:grpSpPr>
          <p:sp>
            <p:nvSpPr>
              <p:cNvPr id="136" name="Google Shape;136;p16"/>
              <p:cNvSpPr txBox="1"/>
              <p:nvPr/>
            </p:nvSpPr>
            <p:spPr>
              <a:xfrm>
                <a:off x="1166303" y="4365414"/>
                <a:ext cx="20814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72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MAR</a:t>
                </a:r>
                <a:endParaRPr/>
              </a:p>
            </p:txBody>
          </p:sp>
          <p:cxnSp>
            <p:nvCxnSpPr>
              <p:cNvPr id="137" name="Google Shape;137;p16"/>
              <p:cNvCxnSpPr/>
              <p:nvPr/>
            </p:nvCxnSpPr>
            <p:spPr>
              <a:xfrm>
                <a:off x="3244866" y="4512273"/>
                <a:ext cx="0" cy="814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035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sp>
          <p:nvSpPr>
            <p:cNvPr id="138" name="Google Shape;138;p16"/>
            <p:cNvSpPr txBox="1"/>
            <p:nvPr/>
          </p:nvSpPr>
          <p:spPr>
            <a:xfrm>
              <a:off x="1198838" y="3956466"/>
              <a:ext cx="42420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KPI 5: MES CON MAYOR CONVERSIÓN</a:t>
              </a:r>
              <a:endParaRPr b="1"/>
            </a:p>
          </p:txBody>
        </p:sp>
      </p:grpSp>
      <p:sp>
        <p:nvSpPr>
          <p:cNvPr id="139" name="Google Shape;139;p16"/>
          <p:cNvSpPr txBox="1"/>
          <p:nvPr/>
        </p:nvSpPr>
        <p:spPr>
          <a:xfrm>
            <a:off x="8985646" y="4664604"/>
            <a:ext cx="19155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90 %</a:t>
            </a:r>
            <a:endParaRPr sz="100"/>
          </a:p>
        </p:txBody>
      </p:sp>
      <p:pic>
        <p:nvPicPr>
          <p:cNvPr id="140" name="Google Shape;14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8075" y="1198200"/>
            <a:ext cx="346800" cy="34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6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6"/>
          <p:cNvSpPr txBox="1"/>
          <p:nvPr/>
        </p:nvSpPr>
        <p:spPr>
          <a:xfrm>
            <a:off x="5401888" y="2326675"/>
            <a:ext cx="1573859" cy="6155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Suscriptores a depósito</a:t>
            </a:r>
            <a:endParaRPr/>
          </a:p>
        </p:txBody>
      </p:sp>
      <p:sp>
        <p:nvSpPr>
          <p:cNvPr id="143" name="Google Shape;143;p16"/>
          <p:cNvSpPr txBox="1"/>
          <p:nvPr/>
        </p:nvSpPr>
        <p:spPr>
          <a:xfrm>
            <a:off x="5220447" y="1751152"/>
            <a:ext cx="1750944" cy="5542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12499</a:t>
            </a: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7701785" y="1424191"/>
            <a:ext cx="2586600" cy="1717500"/>
          </a:xfrm>
          <a:prstGeom prst="rect">
            <a:avLst/>
          </a:prstGeom>
          <a:gradFill>
            <a:gsLst>
              <a:gs pos="0">
                <a:srgbClr val="939CAB"/>
              </a:gs>
              <a:gs pos="54000">
                <a:srgbClr val="939CAB"/>
              </a:gs>
              <a:gs pos="100000">
                <a:srgbClr val="667181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5" name="Google Shape;145;p16"/>
          <p:cNvSpPr/>
          <p:nvPr/>
        </p:nvSpPr>
        <p:spPr>
          <a:xfrm>
            <a:off x="8741888" y="1099550"/>
            <a:ext cx="506400" cy="522000"/>
          </a:xfrm>
          <a:prstGeom prst="ellipse">
            <a:avLst/>
          </a:prstGeom>
          <a:solidFill>
            <a:srgbClr val="D9D9D9"/>
          </a:soli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6" name="Google Shape;146;p16"/>
          <p:cNvSpPr txBox="1"/>
          <p:nvPr/>
        </p:nvSpPr>
        <p:spPr>
          <a:xfrm>
            <a:off x="8229690" y="2378756"/>
            <a:ext cx="1573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Llamadas realizadas</a:t>
            </a:r>
            <a:endParaRPr/>
          </a:p>
        </p:txBody>
      </p:sp>
      <p:sp>
        <p:nvSpPr>
          <p:cNvPr id="147" name="Google Shape;147;p16"/>
          <p:cNvSpPr txBox="1"/>
          <p:nvPr/>
        </p:nvSpPr>
        <p:spPr>
          <a:xfrm>
            <a:off x="8140690" y="1801445"/>
            <a:ext cx="175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65801</a:t>
            </a:r>
            <a:endParaRPr/>
          </a:p>
        </p:txBody>
      </p:sp>
      <p:sp>
        <p:nvSpPr>
          <p:cNvPr id="148" name="Google Shape;148;p16"/>
          <p:cNvSpPr txBox="1"/>
          <p:nvPr/>
        </p:nvSpPr>
        <p:spPr>
          <a:xfrm>
            <a:off x="2518288" y="2326675"/>
            <a:ext cx="1573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Clientes contactados</a:t>
            </a:r>
            <a:endParaRPr/>
          </a:p>
        </p:txBody>
      </p:sp>
      <p:sp>
        <p:nvSpPr>
          <p:cNvPr id="149" name="Google Shape;149;p16"/>
          <p:cNvSpPr txBox="1"/>
          <p:nvPr/>
        </p:nvSpPr>
        <p:spPr>
          <a:xfrm>
            <a:off x="2336847" y="1751152"/>
            <a:ext cx="175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26180</a:t>
            </a:r>
            <a:endParaRPr/>
          </a:p>
        </p:txBody>
      </p:sp>
      <p:pic>
        <p:nvPicPr>
          <p:cNvPr id="150" name="Google Shape;15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2150" y="1181950"/>
            <a:ext cx="356500" cy="35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84888" y="1161400"/>
            <a:ext cx="420375" cy="4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6"/>
          <p:cNvSpPr txBox="1"/>
          <p:nvPr/>
        </p:nvSpPr>
        <p:spPr>
          <a:xfrm>
            <a:off x="7263350" y="5572700"/>
            <a:ext cx="31185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CC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DEC                         ↓ 1</a:t>
            </a:r>
            <a:r>
              <a:rPr lang="es-ES" sz="1600">
                <a:solidFill>
                  <a:srgbClr val="CC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% </a:t>
            </a:r>
            <a:endParaRPr sz="1600">
              <a:solidFill>
                <a:srgbClr val="CC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3" name="Google Shape;153;p16"/>
          <p:cNvSpPr txBox="1"/>
          <p:nvPr/>
        </p:nvSpPr>
        <p:spPr>
          <a:xfrm>
            <a:off x="2452450" y="5572700"/>
            <a:ext cx="10953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E6913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= 48</a:t>
            </a:r>
            <a:r>
              <a:rPr lang="es-ES" sz="1600">
                <a:solidFill>
                  <a:srgbClr val="E6913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%</a:t>
            </a:r>
            <a:endParaRPr sz="1600">
              <a:solidFill>
                <a:srgbClr val="E6913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4" name="Google Shape;154;p16"/>
          <p:cNvSpPr txBox="1"/>
          <p:nvPr/>
        </p:nvSpPr>
        <p:spPr>
          <a:xfrm>
            <a:off x="2664775" y="2966838"/>
            <a:ext cx="10953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↑10017</a:t>
            </a:r>
            <a:endParaRPr sz="16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5" name="Google Shape;155;p16"/>
          <p:cNvSpPr txBox="1"/>
          <p:nvPr/>
        </p:nvSpPr>
        <p:spPr>
          <a:xfrm>
            <a:off x="5563825" y="2963513"/>
            <a:ext cx="10953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↑4787</a:t>
            </a:r>
            <a:endParaRPr sz="16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6" name="Google Shape;156;p16"/>
          <p:cNvSpPr txBox="1"/>
          <p:nvPr/>
        </p:nvSpPr>
        <p:spPr>
          <a:xfrm>
            <a:off x="8462875" y="3017538"/>
            <a:ext cx="10953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↑25288</a:t>
            </a:r>
            <a:endParaRPr sz="16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/>
        </p:nvSpPr>
        <p:spPr>
          <a:xfrm>
            <a:off x="3703518" y="165381"/>
            <a:ext cx="478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RESTO KPIs</a:t>
            </a:r>
            <a:endParaRPr/>
          </a:p>
        </p:txBody>
      </p:sp>
      <p:sp>
        <p:nvSpPr>
          <p:cNvPr id="163" name="Google Shape;163;p17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" name="Google Shape;164;p17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3094535" y="3678800"/>
            <a:ext cx="5816888" cy="2332800"/>
            <a:chOff x="867913" y="3748096"/>
            <a:chExt cx="4903800" cy="2332800"/>
          </a:xfrm>
        </p:grpSpPr>
        <p:sp>
          <p:nvSpPr>
            <p:cNvPr id="166" name="Google Shape;166;p17"/>
            <p:cNvSpPr/>
            <p:nvPr/>
          </p:nvSpPr>
          <p:spPr>
            <a:xfrm>
              <a:off x="867913" y="3748096"/>
              <a:ext cx="4903800" cy="2332800"/>
            </a:xfrm>
            <a:prstGeom prst="rect">
              <a:avLst/>
            </a:prstGeom>
            <a:solidFill>
              <a:srgbClr val="CFCFCF">
                <a:alpha val="2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67" name="Google Shape;167;p17"/>
            <p:cNvGrpSpPr/>
            <p:nvPr/>
          </p:nvGrpSpPr>
          <p:grpSpPr>
            <a:xfrm>
              <a:off x="2173908" y="4695371"/>
              <a:ext cx="2527231" cy="1108200"/>
              <a:chOff x="2098938" y="4365470"/>
              <a:chExt cx="2527231" cy="1108200"/>
            </a:xfrm>
          </p:grpSpPr>
          <p:sp>
            <p:nvSpPr>
              <p:cNvPr id="168" name="Google Shape;168;p17"/>
              <p:cNvSpPr txBox="1"/>
              <p:nvPr/>
            </p:nvSpPr>
            <p:spPr>
              <a:xfrm>
                <a:off x="2218369" y="4365470"/>
                <a:ext cx="24078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72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1.17</a:t>
                </a:r>
                <a:r>
                  <a:rPr b="1" i="0" lang="es-ES" sz="7200" u="none" cap="none" strike="noStrike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 %</a:t>
                </a:r>
                <a:endParaRPr/>
              </a:p>
            </p:txBody>
          </p:sp>
          <p:cxnSp>
            <p:nvCxnSpPr>
              <p:cNvPr id="169" name="Google Shape;169;p17"/>
              <p:cNvCxnSpPr/>
              <p:nvPr/>
            </p:nvCxnSpPr>
            <p:spPr>
              <a:xfrm>
                <a:off x="2098938" y="4512273"/>
                <a:ext cx="0" cy="814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035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sp>
          <p:nvSpPr>
            <p:cNvPr id="170" name="Google Shape;170;p17"/>
            <p:cNvSpPr txBox="1"/>
            <p:nvPr/>
          </p:nvSpPr>
          <p:spPr>
            <a:xfrm>
              <a:off x="983198" y="3956465"/>
              <a:ext cx="47304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KPI 4: </a:t>
              </a:r>
              <a:r>
                <a:rPr b="1" i="0" lang="es-ES" sz="2400" u="none" cap="none" strike="noStrike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PORCENTAJE </a:t>
              </a:r>
              <a:endParaRPr b="1" i="0" sz="2400" u="none" cap="none" strike="noStrike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CONTACTOS PREVIOS SUSCRIPTORES</a:t>
              </a:r>
              <a:endParaRPr b="1"/>
            </a:p>
          </p:txBody>
        </p:sp>
      </p:grpSp>
      <p:pic>
        <p:nvPicPr>
          <p:cNvPr id="171" name="Google Shape;17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8675" y="1183838"/>
            <a:ext cx="420375" cy="42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79125" y="1193350"/>
            <a:ext cx="356500" cy="35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59950" y="1193350"/>
            <a:ext cx="356500" cy="35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59325" y="1183850"/>
            <a:ext cx="346800" cy="34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7"/>
          <p:cNvSpPr/>
          <p:nvPr/>
        </p:nvSpPr>
        <p:spPr>
          <a:xfrm>
            <a:off x="6420283" y="1076581"/>
            <a:ext cx="4903800" cy="2332800"/>
          </a:xfrm>
          <a:prstGeom prst="rect">
            <a:avLst/>
          </a:prstGeom>
          <a:solidFill>
            <a:srgbClr val="CFCFCF">
              <a:alpha val="2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76" name="Google Shape;176;p17"/>
          <p:cNvGrpSpPr/>
          <p:nvPr/>
        </p:nvGrpSpPr>
        <p:grpSpPr>
          <a:xfrm>
            <a:off x="867952" y="1076581"/>
            <a:ext cx="4903800" cy="2332800"/>
            <a:chOff x="867913" y="3748096"/>
            <a:chExt cx="4903800" cy="2332800"/>
          </a:xfrm>
        </p:grpSpPr>
        <p:sp>
          <p:nvSpPr>
            <p:cNvPr id="177" name="Google Shape;177;p17"/>
            <p:cNvSpPr/>
            <p:nvPr/>
          </p:nvSpPr>
          <p:spPr>
            <a:xfrm>
              <a:off x="867913" y="3748096"/>
              <a:ext cx="4903800" cy="2332800"/>
            </a:xfrm>
            <a:prstGeom prst="rect">
              <a:avLst/>
            </a:prstGeom>
            <a:solidFill>
              <a:srgbClr val="CFCFCF">
                <a:alpha val="2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78" name="Google Shape;178;p17"/>
            <p:cNvGrpSpPr/>
            <p:nvPr/>
          </p:nvGrpSpPr>
          <p:grpSpPr>
            <a:xfrm>
              <a:off x="2203560" y="4771565"/>
              <a:ext cx="2223450" cy="1108200"/>
              <a:chOff x="2128591" y="4441664"/>
              <a:chExt cx="2223450" cy="1108200"/>
            </a:xfrm>
          </p:grpSpPr>
          <p:sp>
            <p:nvSpPr>
              <p:cNvPr id="179" name="Google Shape;179;p17"/>
              <p:cNvSpPr txBox="1"/>
              <p:nvPr/>
            </p:nvSpPr>
            <p:spPr>
              <a:xfrm>
                <a:off x="2270640" y="4441664"/>
                <a:ext cx="20814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72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541 s</a:t>
                </a:r>
                <a:endParaRPr/>
              </a:p>
            </p:txBody>
          </p:sp>
          <p:cxnSp>
            <p:nvCxnSpPr>
              <p:cNvPr id="180" name="Google Shape;180;p17"/>
              <p:cNvCxnSpPr/>
              <p:nvPr/>
            </p:nvCxnSpPr>
            <p:spPr>
              <a:xfrm>
                <a:off x="2128591" y="4588523"/>
                <a:ext cx="0" cy="814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035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sp>
          <p:nvSpPr>
            <p:cNvPr id="181" name="Google Shape;181;p17"/>
            <p:cNvSpPr txBox="1"/>
            <p:nvPr/>
          </p:nvSpPr>
          <p:spPr>
            <a:xfrm>
              <a:off x="1198838" y="3956466"/>
              <a:ext cx="42420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KPI 2: DURACI</a:t>
              </a: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ÓN MEDIA</a:t>
              </a:r>
              <a:endParaRPr b="1" sz="24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LLAMADAS A SUSCRIPTORES</a:t>
              </a:r>
              <a:endParaRPr b="1"/>
            </a:p>
          </p:txBody>
        </p:sp>
      </p:grpSp>
      <p:cxnSp>
        <p:nvCxnSpPr>
          <p:cNvPr id="182" name="Google Shape;182;p17"/>
          <p:cNvCxnSpPr/>
          <p:nvPr/>
        </p:nvCxnSpPr>
        <p:spPr>
          <a:xfrm>
            <a:off x="8968650" y="2355259"/>
            <a:ext cx="0" cy="814500"/>
          </a:xfrm>
          <a:prstGeom prst="straightConnector1">
            <a:avLst/>
          </a:prstGeom>
          <a:noFill/>
          <a:ln cap="flat" cmpd="sng" w="9525">
            <a:solidFill>
              <a:srgbClr val="3035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3" name="Google Shape;183;p17"/>
          <p:cNvSpPr txBox="1"/>
          <p:nvPr/>
        </p:nvSpPr>
        <p:spPr>
          <a:xfrm>
            <a:off x="6714102" y="1319426"/>
            <a:ext cx="42420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KPI 3: PORCENTAJE LLAMADAS</a:t>
            </a:r>
            <a:endParaRPr b="1" sz="24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7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MÓVIL                         FIJO</a:t>
            </a:r>
            <a:endParaRPr b="1" sz="1700">
              <a:solidFill>
                <a:srgbClr val="3035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4" name="Google Shape;184;p17"/>
          <p:cNvSpPr txBox="1"/>
          <p:nvPr/>
        </p:nvSpPr>
        <p:spPr>
          <a:xfrm>
            <a:off x="9067550" y="2120225"/>
            <a:ext cx="1845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7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</a:t>
            </a:r>
            <a:r>
              <a:rPr b="1" lang="es-ES" sz="7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%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85" name="Google Shape;185;p17" title="ChatGPT Image 15 may 2025, 11_19_09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7"/>
          <p:cNvSpPr txBox="1"/>
          <p:nvPr/>
        </p:nvSpPr>
        <p:spPr>
          <a:xfrm>
            <a:off x="6685650" y="2116000"/>
            <a:ext cx="2206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7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69</a:t>
            </a:r>
            <a:r>
              <a:rPr b="1" lang="es-ES" sz="7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%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87" name="Google Shape;187;p17"/>
          <p:cNvSpPr txBox="1"/>
          <p:nvPr/>
        </p:nvSpPr>
        <p:spPr>
          <a:xfrm>
            <a:off x="2652750" y="3111988"/>
            <a:ext cx="10953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↑3 s</a:t>
            </a:r>
            <a:endParaRPr sz="16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8" name="Google Shape;188;p17"/>
          <p:cNvSpPr txBox="1"/>
          <p:nvPr/>
        </p:nvSpPr>
        <p:spPr>
          <a:xfrm>
            <a:off x="7160625" y="3112000"/>
            <a:ext cx="31185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E6913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= 69 %</a:t>
            </a:r>
            <a:r>
              <a:rPr lang="es-ES" sz="1600">
                <a:solidFill>
                  <a:srgbClr val="E6913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           = 8 % </a:t>
            </a:r>
            <a:endParaRPr sz="1600">
              <a:solidFill>
                <a:srgbClr val="E6913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17"/>
          <p:cNvSpPr txBox="1"/>
          <p:nvPr/>
        </p:nvSpPr>
        <p:spPr>
          <a:xfrm>
            <a:off x="5041025" y="5714600"/>
            <a:ext cx="15135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CC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↓ 0.01 % </a:t>
            </a:r>
            <a:endParaRPr sz="1600">
              <a:solidFill>
                <a:srgbClr val="CC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"/>
          <p:cNvSpPr txBox="1"/>
          <p:nvPr/>
        </p:nvSpPr>
        <p:spPr>
          <a:xfrm>
            <a:off x="2536525" y="165375"/>
            <a:ext cx="732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Objetivos </a:t>
            </a: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estratégicos</a:t>
            </a: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análisis</a:t>
            </a:r>
            <a:endParaRPr/>
          </a:p>
        </p:txBody>
      </p:sp>
      <p:sp>
        <p:nvSpPr>
          <p:cNvPr id="196" name="Google Shape;196;p18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7" name="Google Shape;197;p18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/>
          </a:p>
        </p:txBody>
      </p:sp>
      <p:grpSp>
        <p:nvGrpSpPr>
          <p:cNvPr id="198" name="Google Shape;198;p18"/>
          <p:cNvGrpSpPr/>
          <p:nvPr/>
        </p:nvGrpSpPr>
        <p:grpSpPr>
          <a:xfrm>
            <a:off x="647699" y="1198014"/>
            <a:ext cx="10560816" cy="1476058"/>
            <a:chOff x="428081" y="1323159"/>
            <a:chExt cx="7583524" cy="731700"/>
          </a:xfrm>
        </p:grpSpPr>
        <p:sp>
          <p:nvSpPr>
            <p:cNvPr id="199" name="Google Shape;199;p18"/>
            <p:cNvSpPr txBox="1"/>
            <p:nvPr/>
          </p:nvSpPr>
          <p:spPr>
            <a:xfrm>
              <a:off x="428081" y="1373355"/>
              <a:ext cx="25290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3400">
                  <a:solidFill>
                    <a:srgbClr val="4FD0DB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Perfil del cliente</a:t>
              </a:r>
              <a:endParaRPr sz="3400">
                <a:solidFill>
                  <a:srgbClr val="4FD0DB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0" name="Google Shape;200;p18"/>
            <p:cNvSpPr/>
            <p:nvPr/>
          </p:nvSpPr>
          <p:spPr>
            <a:xfrm>
              <a:off x="2957205" y="1323159"/>
              <a:ext cx="5054400" cy="731700"/>
            </a:xfrm>
            <a:prstGeom prst="rect">
              <a:avLst/>
            </a:prstGeom>
            <a:solidFill>
              <a:srgbClr val="4FD0DB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1" name="Google Shape;201;p18"/>
            <p:cNvSpPr txBox="1"/>
            <p:nvPr/>
          </p:nvSpPr>
          <p:spPr>
            <a:xfrm>
              <a:off x="3635828" y="1407447"/>
              <a:ext cx="4225800" cy="575400"/>
            </a:xfrm>
            <a:prstGeom prst="rect">
              <a:avLst/>
            </a:prstGeom>
            <a:solidFill>
              <a:srgbClr val="4FD0DB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Quines combinacions de característiques demogràfiques (com edat, nivell educatiu i ocupació) són més comunes entre els clients que utilitzen múltiples</a:t>
              </a:r>
              <a:endPara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productes financers del banc: loan, hipoteca, dipòsit?</a:t>
              </a:r>
              <a:endPara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02" name="Google Shape;202;p18"/>
          <p:cNvGrpSpPr/>
          <p:nvPr/>
        </p:nvGrpSpPr>
        <p:grpSpPr>
          <a:xfrm>
            <a:off x="381000" y="2982033"/>
            <a:ext cx="10827200" cy="1476058"/>
            <a:chOff x="260053" y="2207527"/>
            <a:chExt cx="7390076" cy="731700"/>
          </a:xfrm>
        </p:grpSpPr>
        <p:sp>
          <p:nvSpPr>
            <p:cNvPr id="203" name="Google Shape;203;p18"/>
            <p:cNvSpPr txBox="1"/>
            <p:nvPr/>
          </p:nvSpPr>
          <p:spPr>
            <a:xfrm>
              <a:off x="260053" y="2257726"/>
              <a:ext cx="25755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3400">
                  <a:solidFill>
                    <a:srgbClr val="434449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Marketing y comunicación</a:t>
              </a:r>
              <a:endParaRPr sz="3400">
                <a:solidFill>
                  <a:srgbClr val="434449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4" name="Google Shape;204;p18"/>
            <p:cNvSpPr/>
            <p:nvPr/>
          </p:nvSpPr>
          <p:spPr>
            <a:xfrm>
              <a:off x="2835428" y="2207527"/>
              <a:ext cx="4814700" cy="731700"/>
            </a:xfrm>
            <a:prstGeom prst="rect">
              <a:avLst/>
            </a:prstGeom>
            <a:solidFill>
              <a:srgbClr val="9BA2AC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5" name="Google Shape;205;p18"/>
            <p:cNvSpPr txBox="1"/>
            <p:nvPr/>
          </p:nvSpPr>
          <p:spPr>
            <a:xfrm>
              <a:off x="3446559" y="2257726"/>
              <a:ext cx="4203300" cy="68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Com influeixen els dies de la setmana a l'efectivitat de</a:t>
              </a:r>
              <a:endPara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les nostres campanyes de màrqueting, i quins dies haurien de ser prioritzats per maximitzar l'èxit</a:t>
              </a:r>
              <a:endPara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de les nostres estratègies de contacte?</a:t>
              </a:r>
              <a:endPara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06" name="Google Shape;206;p18"/>
          <p:cNvGrpSpPr/>
          <p:nvPr/>
        </p:nvGrpSpPr>
        <p:grpSpPr>
          <a:xfrm>
            <a:off x="328475" y="4759380"/>
            <a:ext cx="10879446" cy="1476058"/>
            <a:chOff x="224208" y="3088630"/>
            <a:chExt cx="7063200" cy="731700"/>
          </a:xfrm>
        </p:grpSpPr>
        <p:sp>
          <p:nvSpPr>
            <p:cNvPr id="207" name="Google Shape;207;p18"/>
            <p:cNvSpPr txBox="1"/>
            <p:nvPr/>
          </p:nvSpPr>
          <p:spPr>
            <a:xfrm>
              <a:off x="224208" y="3138832"/>
              <a:ext cx="24909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3400">
                  <a:solidFill>
                    <a:srgbClr val="434449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Finanzas y riesgo crediticio</a:t>
              </a:r>
              <a:endParaRPr sz="3400">
                <a:solidFill>
                  <a:srgbClr val="434449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8" name="Google Shape;208;p18"/>
            <p:cNvSpPr/>
            <p:nvPr/>
          </p:nvSpPr>
          <p:spPr>
            <a:xfrm>
              <a:off x="2715108" y="3088630"/>
              <a:ext cx="4572300" cy="731700"/>
            </a:xfrm>
            <a:prstGeom prst="rect">
              <a:avLst/>
            </a:prstGeom>
            <a:solidFill>
              <a:srgbClr val="30353F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9" name="Google Shape;209;p18"/>
            <p:cNvSpPr txBox="1"/>
            <p:nvPr/>
          </p:nvSpPr>
          <p:spPr>
            <a:xfrm>
              <a:off x="3306189" y="3180656"/>
              <a:ext cx="3778200" cy="5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Quins llindars de saldo podrien indicar més risc de</a:t>
              </a:r>
              <a:endPara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morositat?</a:t>
              </a:r>
              <a:endPara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id="210" name="Google Shape;2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192950" y="1534525"/>
            <a:ext cx="800750" cy="7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2949" y="3295325"/>
            <a:ext cx="800750" cy="80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2950" y="5091725"/>
            <a:ext cx="714600" cy="7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8" title="ChatGPT Image 15 may 2025, 11_19_09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9"/>
          <p:cNvSpPr txBox="1"/>
          <p:nvPr/>
        </p:nvSpPr>
        <p:spPr>
          <a:xfrm>
            <a:off x="3703518" y="165381"/>
            <a:ext cx="478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PERFIL DE CLIENTE</a:t>
            </a:r>
            <a:endParaRPr/>
          </a:p>
        </p:txBody>
      </p:sp>
      <p:sp>
        <p:nvSpPr>
          <p:cNvPr id="220" name="Google Shape;220;p19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1" name="Google Shape;221;p19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r>
            <a:endParaRPr/>
          </a:p>
        </p:txBody>
      </p:sp>
      <p:sp>
        <p:nvSpPr>
          <p:cNvPr id="222" name="Google Shape;222;p19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3" name="Google Shape;2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19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9" title="newplot.png"/>
          <p:cNvPicPr preferRelativeResize="0"/>
          <p:nvPr/>
        </p:nvPicPr>
        <p:blipFill rotWithShape="1">
          <a:blip r:embed="rId5">
            <a:alphaModFix/>
          </a:blip>
          <a:srcRect b="38157" l="9039" r="7952" t="20971"/>
          <a:stretch/>
        </p:blipFill>
        <p:spPr>
          <a:xfrm>
            <a:off x="945525" y="2667000"/>
            <a:ext cx="10952500" cy="29593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9"/>
          <p:cNvSpPr/>
          <p:nvPr/>
        </p:nvSpPr>
        <p:spPr>
          <a:xfrm>
            <a:off x="2025025" y="870900"/>
            <a:ext cx="8142000" cy="906000"/>
          </a:xfrm>
          <a:prstGeom prst="rect">
            <a:avLst/>
          </a:prstGeom>
          <a:solidFill>
            <a:srgbClr val="CFCFCF">
              <a:alpha val="2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7" name="Google Shape;227;p19"/>
          <p:cNvSpPr txBox="1"/>
          <p:nvPr/>
        </p:nvSpPr>
        <p:spPr>
          <a:xfrm>
            <a:off x="2820450" y="1035625"/>
            <a:ext cx="6551100" cy="10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Combinacions més comunes grup 2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0"/>
          <p:cNvSpPr/>
          <p:nvPr/>
        </p:nvSpPr>
        <p:spPr>
          <a:xfrm>
            <a:off x="2025025" y="870900"/>
            <a:ext cx="8142000" cy="906000"/>
          </a:xfrm>
          <a:prstGeom prst="rect">
            <a:avLst/>
          </a:prstGeom>
          <a:solidFill>
            <a:srgbClr val="CFCFCF">
              <a:alpha val="2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4" name="Google Shape;234;p20"/>
          <p:cNvSpPr txBox="1"/>
          <p:nvPr/>
        </p:nvSpPr>
        <p:spPr>
          <a:xfrm>
            <a:off x="3703518" y="165381"/>
            <a:ext cx="478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PERFIL DE CLIENTE</a:t>
            </a:r>
            <a:endParaRPr/>
          </a:p>
        </p:txBody>
      </p:sp>
      <p:sp>
        <p:nvSpPr>
          <p:cNvPr id="235" name="Google Shape;235;p20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6" name="Google Shape;236;p20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r>
            <a:endParaRPr/>
          </a:p>
        </p:txBody>
      </p:sp>
      <p:sp>
        <p:nvSpPr>
          <p:cNvPr id="237" name="Google Shape;237;p20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38" name="Google Shape;2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0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7999" y="2554672"/>
            <a:ext cx="3053550" cy="319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0" title="grup_1.jp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569224" y="2453072"/>
            <a:ext cx="3053550" cy="319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0" title="grup_0.jpg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37699" y="2453072"/>
            <a:ext cx="3053550" cy="319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0"/>
          <p:cNvSpPr txBox="1"/>
          <p:nvPr/>
        </p:nvSpPr>
        <p:spPr>
          <a:xfrm>
            <a:off x="2820450" y="1035625"/>
            <a:ext cx="6551100" cy="10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Les diferències del grup 2 són significatives 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 txBox="1"/>
          <p:nvPr/>
        </p:nvSpPr>
        <p:spPr>
          <a:xfrm>
            <a:off x="3703518" y="165381"/>
            <a:ext cx="478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PERFIL DE CLIENTE</a:t>
            </a:r>
            <a:endParaRPr/>
          </a:p>
        </p:txBody>
      </p:sp>
      <p:sp>
        <p:nvSpPr>
          <p:cNvPr id="250" name="Google Shape;250;p21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1" name="Google Shape;251;p21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r>
            <a:endParaRPr/>
          </a:p>
        </p:txBody>
      </p:sp>
      <p:sp>
        <p:nvSpPr>
          <p:cNvPr id="252" name="Google Shape;252;p21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53" name="Google Shape;2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1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1"/>
          <p:cNvSpPr/>
          <p:nvPr/>
        </p:nvSpPr>
        <p:spPr>
          <a:xfrm>
            <a:off x="2025025" y="870900"/>
            <a:ext cx="8142000" cy="906000"/>
          </a:xfrm>
          <a:prstGeom prst="rect">
            <a:avLst/>
          </a:prstGeom>
          <a:solidFill>
            <a:srgbClr val="CFCFCF">
              <a:alpha val="2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6" name="Google Shape;256;p21"/>
          <p:cNvSpPr txBox="1"/>
          <p:nvPr/>
        </p:nvSpPr>
        <p:spPr>
          <a:xfrm>
            <a:off x="2820450" y="1035625"/>
            <a:ext cx="6551100" cy="10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 és el grup 2?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7" name="Google Shape;257;p21"/>
          <p:cNvPicPr preferRelativeResize="0"/>
          <p:nvPr/>
        </p:nvPicPr>
        <p:blipFill rotWithShape="1">
          <a:blip r:embed="rId5">
            <a:alphaModFix/>
          </a:blip>
          <a:srcRect b="31403" l="8426" r="8633" t="18068"/>
          <a:stretch/>
        </p:blipFill>
        <p:spPr>
          <a:xfrm>
            <a:off x="381000" y="2075425"/>
            <a:ext cx="11526449" cy="4189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/>
          <p:nvPr/>
        </p:nvSpPr>
        <p:spPr>
          <a:xfrm>
            <a:off x="382050" y="2587475"/>
            <a:ext cx="3483600" cy="4081800"/>
          </a:xfrm>
          <a:prstGeom prst="flowChartAlternateProcess">
            <a:avLst/>
          </a:prstGeom>
          <a:solidFill>
            <a:srgbClr val="DCE3EA"/>
          </a:solidFill>
          <a:ln cap="flat" cmpd="sng" w="9525">
            <a:solidFill>
              <a:srgbClr val="2CCED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" name="Google Shape;264;p22"/>
          <p:cNvSpPr/>
          <p:nvPr/>
        </p:nvSpPr>
        <p:spPr>
          <a:xfrm>
            <a:off x="4354725" y="2587475"/>
            <a:ext cx="3483600" cy="4081800"/>
          </a:xfrm>
          <a:prstGeom prst="flowChartAlternateProcess">
            <a:avLst/>
          </a:prstGeom>
          <a:solidFill>
            <a:srgbClr val="DCE3EA"/>
          </a:solidFill>
          <a:ln cap="flat" cmpd="sng" w="9525">
            <a:solidFill>
              <a:srgbClr val="2CCED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" name="Google Shape;265;p22"/>
          <p:cNvSpPr/>
          <p:nvPr/>
        </p:nvSpPr>
        <p:spPr>
          <a:xfrm>
            <a:off x="8327400" y="2587475"/>
            <a:ext cx="3483600" cy="4081800"/>
          </a:xfrm>
          <a:prstGeom prst="flowChartAlternateProcess">
            <a:avLst/>
          </a:prstGeom>
          <a:solidFill>
            <a:srgbClr val="DCE3EA"/>
          </a:solidFill>
          <a:ln cap="flat" cmpd="sng" w="9525">
            <a:solidFill>
              <a:srgbClr val="2CCED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66" name="Google Shape;2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7420" y="880383"/>
            <a:ext cx="870685" cy="1181929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2"/>
          <p:cNvSpPr/>
          <p:nvPr/>
        </p:nvSpPr>
        <p:spPr>
          <a:xfrm>
            <a:off x="1574988" y="823950"/>
            <a:ext cx="1281600" cy="1294800"/>
          </a:xfrm>
          <a:prstGeom prst="ellipse">
            <a:avLst/>
          </a:prstGeom>
          <a:noFill/>
          <a:ln cap="flat" cmpd="sng" w="38100">
            <a:solidFill>
              <a:srgbClr val="56EB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68" name="Google Shape;268;p22"/>
          <p:cNvPicPr preferRelativeResize="0"/>
          <p:nvPr/>
        </p:nvPicPr>
        <p:blipFill rotWithShape="1">
          <a:blip r:embed="rId4">
            <a:alphaModFix/>
          </a:blip>
          <a:srcRect b="11177" l="68135" r="12392" t="56129"/>
          <a:stretch/>
        </p:blipFill>
        <p:spPr>
          <a:xfrm>
            <a:off x="5792335" y="883453"/>
            <a:ext cx="700324" cy="11757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2"/>
          <p:cNvPicPr preferRelativeResize="0"/>
          <p:nvPr/>
        </p:nvPicPr>
        <p:blipFill rotWithShape="1">
          <a:blip r:embed="rId5">
            <a:alphaModFix/>
          </a:blip>
          <a:srcRect b="0" l="14154" r="16391" t="0"/>
          <a:stretch/>
        </p:blipFill>
        <p:spPr>
          <a:xfrm>
            <a:off x="9693099" y="869659"/>
            <a:ext cx="752226" cy="120338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2"/>
          <p:cNvSpPr/>
          <p:nvPr/>
        </p:nvSpPr>
        <p:spPr>
          <a:xfrm>
            <a:off x="5501700" y="823950"/>
            <a:ext cx="1281600" cy="1294800"/>
          </a:xfrm>
          <a:prstGeom prst="ellipse">
            <a:avLst/>
          </a:prstGeom>
          <a:noFill/>
          <a:ln cap="flat" cmpd="sng" w="38100">
            <a:solidFill>
              <a:srgbClr val="56EB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9428400" y="823950"/>
            <a:ext cx="1281600" cy="1294800"/>
          </a:xfrm>
          <a:prstGeom prst="ellipse">
            <a:avLst/>
          </a:prstGeom>
          <a:noFill/>
          <a:ln cap="flat" cmpd="sng" w="38100">
            <a:solidFill>
              <a:srgbClr val="56EB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" name="Google Shape;272;p22"/>
          <p:cNvSpPr txBox="1"/>
          <p:nvPr/>
        </p:nvSpPr>
        <p:spPr>
          <a:xfrm>
            <a:off x="3703518" y="165381"/>
            <a:ext cx="478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PERFIL DE CLIENTE</a:t>
            </a:r>
            <a:endParaRPr/>
          </a:p>
        </p:txBody>
      </p:sp>
      <p:sp>
        <p:nvSpPr>
          <p:cNvPr id="273" name="Google Shape;273;p22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" name="Google Shape;274;p22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r>
            <a:endParaRPr/>
          </a:p>
        </p:txBody>
      </p:sp>
      <p:sp>
        <p:nvSpPr>
          <p:cNvPr id="275" name="Google Shape;275;p22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76" name="Google Shape;27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2" title="ChatGPT Image 15 may 2025, 11_19_09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2"/>
          <p:cNvPicPr preferRelativeResize="0"/>
          <p:nvPr/>
        </p:nvPicPr>
        <p:blipFill rotWithShape="1">
          <a:blip r:embed="rId8">
            <a:alphaModFix/>
          </a:blip>
          <a:srcRect b="61834" l="74511" r="9651" t="30637"/>
          <a:stretch/>
        </p:blipFill>
        <p:spPr>
          <a:xfrm>
            <a:off x="1115325" y="2059150"/>
            <a:ext cx="2200950" cy="6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2"/>
          <p:cNvPicPr preferRelativeResize="0"/>
          <p:nvPr/>
        </p:nvPicPr>
        <p:blipFill rotWithShape="1">
          <a:blip r:embed="rId8">
            <a:alphaModFix/>
          </a:blip>
          <a:srcRect b="46708" l="74511" r="9651" t="40097"/>
          <a:stretch/>
        </p:blipFill>
        <p:spPr>
          <a:xfrm>
            <a:off x="4996050" y="1922000"/>
            <a:ext cx="2200950" cy="109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2"/>
          <p:cNvPicPr preferRelativeResize="0"/>
          <p:nvPr/>
        </p:nvPicPr>
        <p:blipFill rotWithShape="1">
          <a:blip r:embed="rId8">
            <a:alphaModFix/>
          </a:blip>
          <a:srcRect b="34582" l="74511" r="9651" t="55761"/>
          <a:stretch/>
        </p:blipFill>
        <p:spPr>
          <a:xfrm>
            <a:off x="8968725" y="2036713"/>
            <a:ext cx="2200950" cy="8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2"/>
          <p:cNvSpPr txBox="1"/>
          <p:nvPr/>
        </p:nvSpPr>
        <p:spPr>
          <a:xfrm>
            <a:off x="548025" y="2963700"/>
            <a:ext cx="3217500" cy="3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Productes de confiança o premium:</a:t>
            </a:r>
            <a:r>
              <a:rPr lang="es-ES">
                <a:solidFill>
                  <a:schemeClr val="dk1"/>
                </a:solidFill>
              </a:rPr>
              <a:t> Assegurances, plans de pensió, estalvi o productes d’inversió conservadors.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Comunicació clara i serena:</a:t>
            </a:r>
            <a:r>
              <a:rPr lang="es-ES">
                <a:solidFill>
                  <a:schemeClr val="dk1"/>
                </a:solidFill>
              </a:rPr>
              <a:t> Emfatitza beneficis com estabilitat, seguretat i serveis personalitzats.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Canals tradicionals i presencials:</a:t>
            </a:r>
            <a:r>
              <a:rPr lang="es-ES">
                <a:solidFill>
                  <a:schemeClr val="dk1"/>
                </a:solidFill>
              </a:rPr>
              <a:t> Prefereixen atenció personal, oficines físiques i servei al client telefònic.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dk1"/>
                </a:solidFill>
              </a:rPr>
              <a:t>Upselling de serveis exclusius:</a:t>
            </a:r>
            <a:r>
              <a:rPr lang="es-ES">
                <a:solidFill>
                  <a:schemeClr val="dk1"/>
                </a:solidFill>
              </a:rPr>
              <a:t> Paquets de fidelització, beneficis per antiguitat o serveis a mida.</a:t>
            </a:r>
            <a:endParaRPr sz="31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" name="Google Shape;282;p22"/>
          <p:cNvSpPr txBox="1"/>
          <p:nvPr/>
        </p:nvSpPr>
        <p:spPr>
          <a:xfrm>
            <a:off x="4471388" y="3064175"/>
            <a:ext cx="3350400" cy="3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Productes digitals i flexibles:</a:t>
            </a:r>
            <a:r>
              <a:rPr lang="es-ES">
                <a:solidFill>
                  <a:schemeClr val="dk1"/>
                </a:solidFill>
              </a:rPr>
              <a:t> Comptes mòbils, targetes amb control via app, préstecs ràpids, microcrèdits.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Comunicació dinàmica:</a:t>
            </a:r>
            <a:r>
              <a:rPr lang="es-ES">
                <a:solidFill>
                  <a:schemeClr val="dk1"/>
                </a:solidFill>
              </a:rPr>
              <a:t> Campanyes visuals i breus, en xarxes socials o apps de missatgeria.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Ofertes i descomptes:</a:t>
            </a:r>
            <a:r>
              <a:rPr lang="es-ES">
                <a:solidFill>
                  <a:schemeClr val="dk1"/>
                </a:solidFill>
              </a:rPr>
              <a:t> Promocions temporals, incentius per ús digital, referència d’amics.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dk1"/>
                </a:solidFill>
              </a:rPr>
              <a:t>Formació financera gamificada:</a:t>
            </a:r>
            <a:r>
              <a:rPr lang="es-ES">
                <a:solidFill>
                  <a:schemeClr val="dk1"/>
                </a:solidFill>
              </a:rPr>
              <a:t> Tutorials, simuladors, webinars enfocats a l’educació econòmica bàsica.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" name="Google Shape;283;p22"/>
          <p:cNvSpPr txBox="1"/>
          <p:nvPr/>
        </p:nvSpPr>
        <p:spPr>
          <a:xfrm>
            <a:off x="8488525" y="2998050"/>
            <a:ext cx="3156600" cy="3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Productes per a objectius vitals:</a:t>
            </a:r>
            <a:r>
              <a:rPr lang="es-ES">
                <a:solidFill>
                  <a:schemeClr val="dk1"/>
                </a:solidFill>
              </a:rPr>
              <a:t> Hipoteques, crèdits per reforma, plans de jubilació, assegurances de vida o salut.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Comunicació basada en estabilitat i futur:</a:t>
            </a:r>
            <a:r>
              <a:rPr lang="es-ES">
                <a:solidFill>
                  <a:schemeClr val="dk1"/>
                </a:solidFill>
              </a:rPr>
              <a:t> Enfocada a protegir el que tenen i planificar a mig termini.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dk1"/>
                </a:solidFill>
              </a:rPr>
              <a:t>Canals híbrids:</a:t>
            </a:r>
            <a:r>
              <a:rPr lang="es-ES">
                <a:solidFill>
                  <a:schemeClr val="dk1"/>
                </a:solidFill>
              </a:rPr>
              <a:t> Combinen ús digital amb interaccions presencials en moments clau.</a:t>
            </a:r>
            <a:br>
              <a:rPr lang="es-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dk1"/>
                </a:solidFill>
              </a:rPr>
              <a:t>Fidelització:</a:t>
            </a:r>
            <a:r>
              <a:rPr lang="es-ES">
                <a:solidFill>
                  <a:schemeClr val="dk1"/>
                </a:solidFill>
              </a:rPr>
              <a:t> Programari de recompenses per ús regular de productes o antiguitat.</a:t>
            </a:r>
            <a:endParaRPr sz="3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la oficina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